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xlsm" ContentType="application/vnd.ms-excel.sheet.macroEnabled.12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embeddings/oleObject1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2" r:id="rId2"/>
  </p:sldMasterIdLst>
  <p:notesMasterIdLst>
    <p:notesMasterId r:id="rId55"/>
  </p:notesMasterIdLst>
  <p:handoutMasterIdLst>
    <p:handoutMasterId r:id="rId56"/>
  </p:handoutMasterIdLst>
  <p:sldIdLst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2" r:id="rId54"/>
  </p:sldIdLst>
  <p:sldSz cx="9144000" cy="6858000" type="screen4x3"/>
  <p:notesSz cx="9942513" cy="68103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raig" initials="CP" lastIdx="10" clrIdx="0"/>
  <p:cmAuthor id="1" name="Jia Xu" initials="J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clrMru>
    <a:srgbClr val="000099"/>
    <a:srgbClr val="FFFFFF"/>
    <a:srgbClr val="99CCFF"/>
    <a:srgbClr val="99FFCC"/>
    <a:srgbClr val="3399F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3161" autoAdjust="0"/>
  </p:normalViewPr>
  <p:slideViewPr>
    <p:cSldViewPr>
      <p:cViewPr>
        <p:scale>
          <a:sx n="75" d="100"/>
          <a:sy n="75" d="100"/>
        </p:scale>
        <p:origin x="-3200" y="-1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860" y="-90"/>
      </p:cViewPr>
      <p:guideLst>
        <p:guide orient="horz" pos="2145"/>
        <p:guide pos="31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etros:Dropbox:CEE%20246:CEE%20246%20Group:P%20-%20$$:Financial%20Model:Financial%20Model%20-%20ConSDR%20-%20Revis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0470345618562"/>
          <c:y val="0.0747126436781609"/>
          <c:w val="0.720767269604394"/>
          <c:h val="0.796811446956227"/>
        </c:manualLayout>
      </c:layout>
      <c:barChart>
        <c:barDir val="col"/>
        <c:grouping val="clustered"/>
        <c:varyColors val="0"/>
        <c:ser>
          <c:idx val="0"/>
          <c:order val="0"/>
          <c:tx>
            <c:v>Revenues</c:v>
          </c:tx>
          <c:spPr>
            <a:solidFill>
              <a:schemeClr val="accent3">
                <a:lumMod val="50000"/>
              </a:schemeClr>
            </a:solidFill>
          </c:spPr>
          <c:invertIfNegative val="0"/>
          <c:cat>
            <c:numRef>
              <c:f>'P&amp;L Statement'!$AA$1:$AE$1</c:f>
              <c:numCache>
                <c:formatCode>General</c:formatCode>
                <c:ptCount val="5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  <c:pt idx="4">
                  <c:v>2018.0</c:v>
                </c:pt>
              </c:numCache>
            </c:numRef>
          </c:cat>
          <c:val>
            <c:numRef>
              <c:f>'P&amp;L Statement'!$AA$10:$AE$10</c:f>
              <c:numCache>
                <c:formatCode>#,##0.00_);\(#,##0.00\);"-  ";" "@</c:formatCode>
                <c:ptCount val="5"/>
                <c:pt idx="0">
                  <c:v>5.119496736030475</c:v>
                </c:pt>
                <c:pt idx="1">
                  <c:v>16.886570257425</c:v>
                </c:pt>
                <c:pt idx="2">
                  <c:v>33.77314051485004</c:v>
                </c:pt>
                <c:pt idx="3">
                  <c:v>50.65971077227504</c:v>
                </c:pt>
                <c:pt idx="4">
                  <c:v>70.9235950811851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30"/>
        <c:axId val="-2073020184"/>
        <c:axId val="-2022909672"/>
      </c:barChart>
      <c:lineChart>
        <c:grouping val="standard"/>
        <c:varyColors val="0"/>
        <c:ser>
          <c:idx val="2"/>
          <c:order val="1"/>
          <c:tx>
            <c:v>Net Profit</c:v>
          </c:tx>
          <c:spPr>
            <a:ln w="38100" cmpd="sng">
              <a:solidFill>
                <a:schemeClr val="accent2"/>
              </a:solidFill>
            </a:ln>
          </c:spPr>
          <c:marker>
            <c:symbol val="none"/>
          </c:marker>
          <c:val>
            <c:numRef>
              <c:f>'P&amp;L Statement'!$AA$42:$AE$42</c:f>
              <c:numCache>
                <c:formatCode>#,##0.00_);\(#,##0.00\);"-  ";" "@</c:formatCode>
                <c:ptCount val="5"/>
                <c:pt idx="0">
                  <c:v>-0.335504051589077</c:v>
                </c:pt>
                <c:pt idx="1">
                  <c:v>2.032558218756458</c:v>
                </c:pt>
                <c:pt idx="2">
                  <c:v>4.411735915584262</c:v>
                </c:pt>
                <c:pt idx="3">
                  <c:v>5.994188904739034</c:v>
                </c:pt>
                <c:pt idx="4">
                  <c:v>13.78688604515114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3020184"/>
        <c:axId val="-2022909672"/>
      </c:lineChart>
      <c:catAx>
        <c:axId val="-2073020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/>
          <a:lstStyle/>
          <a:p>
            <a:pPr>
              <a:defRPr b="1"/>
            </a:pPr>
            <a:endParaRPr lang="en-US"/>
          </a:p>
        </c:txPr>
        <c:crossAx val="-2022909672"/>
        <c:crosses val="autoZero"/>
        <c:auto val="1"/>
        <c:lblAlgn val="ctr"/>
        <c:lblOffset val="100"/>
        <c:tickLblSkip val="1"/>
        <c:noMultiLvlLbl val="0"/>
      </c:catAx>
      <c:valAx>
        <c:axId val="-2022909672"/>
        <c:scaling>
          <c:orientation val="minMax"/>
          <c:min val="-60.0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&quot;$&quot;#,##0.0" sourceLinked="0"/>
        <c:majorTickMark val="out"/>
        <c:minorTickMark val="none"/>
        <c:tickLblPos val="nextTo"/>
        <c:crossAx val="-2073020184"/>
        <c:crosses val="autoZero"/>
        <c:crossBetween val="between"/>
        <c:majorUnit val="20.0"/>
      </c:valAx>
      <c:spPr>
        <a:ln>
          <a:solidFill>
            <a:srgbClr val="404040"/>
          </a:solidFill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5A4F8E-0F9E-47FE-B695-4F4CD1EC7B9C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A1A3CB-1B15-4498-BE9A-F1C457E77B27}">
      <dgm:prSet phldrT="[Text]"/>
      <dgm:spPr/>
      <dgm:t>
        <a:bodyPr/>
        <a:lstStyle/>
        <a:p>
          <a:r>
            <a:rPr lang="en-US" dirty="0" smtClean="0"/>
            <a:t>Your Business Model</a:t>
          </a:r>
          <a:endParaRPr lang="en-US" dirty="0"/>
        </a:p>
      </dgm:t>
    </dgm:pt>
    <dgm:pt modelId="{C4DD6317-8BA7-4448-9930-7145CDEC307F}" type="parTrans" cxnId="{D21A68C9-3844-4DE4-8096-CBECF762700D}">
      <dgm:prSet/>
      <dgm:spPr/>
      <dgm:t>
        <a:bodyPr/>
        <a:lstStyle/>
        <a:p>
          <a:endParaRPr lang="en-US"/>
        </a:p>
      </dgm:t>
    </dgm:pt>
    <dgm:pt modelId="{A5FB6E0A-E295-48C2-8A2E-73BAAE50C57E}" type="sibTrans" cxnId="{D21A68C9-3844-4DE4-8096-CBECF762700D}">
      <dgm:prSet/>
      <dgm:spPr/>
      <dgm:t>
        <a:bodyPr/>
        <a:lstStyle/>
        <a:p>
          <a:endParaRPr lang="en-US"/>
        </a:p>
      </dgm:t>
    </dgm:pt>
    <dgm:pt modelId="{D04542F6-0821-405F-9642-4E8071A50289}">
      <dgm:prSet phldrT="[Text]"/>
      <dgm:spPr/>
      <dgm:t>
        <a:bodyPr/>
        <a:lstStyle/>
        <a:p>
          <a:r>
            <a:rPr lang="en-US" dirty="0" smtClean="0"/>
            <a:t>Income Statement</a:t>
          </a:r>
          <a:endParaRPr lang="en-US" dirty="0"/>
        </a:p>
      </dgm:t>
    </dgm:pt>
    <dgm:pt modelId="{3C5D59DF-9822-4C15-9836-BAC8800D2AF8}" type="parTrans" cxnId="{497ACEC3-F0A0-4D3E-BD5D-487A16823858}">
      <dgm:prSet/>
      <dgm:spPr/>
      <dgm:t>
        <a:bodyPr/>
        <a:lstStyle/>
        <a:p>
          <a:endParaRPr lang="en-US"/>
        </a:p>
      </dgm:t>
    </dgm:pt>
    <dgm:pt modelId="{1708D519-DF6C-484B-A1A6-BDB4CD7A2001}" type="sibTrans" cxnId="{497ACEC3-F0A0-4D3E-BD5D-487A16823858}">
      <dgm:prSet/>
      <dgm:spPr/>
      <dgm:t>
        <a:bodyPr/>
        <a:lstStyle/>
        <a:p>
          <a:endParaRPr lang="en-US"/>
        </a:p>
      </dgm:t>
    </dgm:pt>
    <dgm:pt modelId="{737F95DE-DBAF-4830-9562-62A0F7AA2D99}">
      <dgm:prSet phldrT="[Text]"/>
      <dgm:spPr/>
      <dgm:t>
        <a:bodyPr/>
        <a:lstStyle/>
        <a:p>
          <a:r>
            <a:rPr lang="en-US" dirty="0" smtClean="0"/>
            <a:t>Balance Sheet</a:t>
          </a:r>
          <a:endParaRPr lang="en-US" dirty="0"/>
        </a:p>
      </dgm:t>
    </dgm:pt>
    <dgm:pt modelId="{38A696A7-2C64-4307-A20A-131C32C4A805}" type="parTrans" cxnId="{C3982B69-CD69-4D8F-A1E7-935BA22FD531}">
      <dgm:prSet/>
      <dgm:spPr/>
      <dgm:t>
        <a:bodyPr/>
        <a:lstStyle/>
        <a:p>
          <a:endParaRPr lang="en-US"/>
        </a:p>
      </dgm:t>
    </dgm:pt>
    <dgm:pt modelId="{1A274AF6-B739-42AB-A202-AB444636F8BA}" type="sibTrans" cxnId="{C3982B69-CD69-4D8F-A1E7-935BA22FD531}">
      <dgm:prSet/>
      <dgm:spPr/>
      <dgm:t>
        <a:bodyPr/>
        <a:lstStyle/>
        <a:p>
          <a:endParaRPr lang="en-US"/>
        </a:p>
      </dgm:t>
    </dgm:pt>
    <dgm:pt modelId="{C4B27977-9037-4036-8E09-C7FD56C1D4A6}">
      <dgm:prSet phldrT="[Text]"/>
      <dgm:spPr/>
      <dgm:t>
        <a:bodyPr/>
        <a:lstStyle/>
        <a:p>
          <a:r>
            <a:rPr lang="en-US" dirty="0" smtClean="0"/>
            <a:t>Statement of Cash Flows</a:t>
          </a:r>
          <a:endParaRPr lang="en-US" dirty="0"/>
        </a:p>
      </dgm:t>
    </dgm:pt>
    <dgm:pt modelId="{13F8D90C-5B5C-4DEB-8C59-E34D6BE25C15}" type="parTrans" cxnId="{C534C626-F2E0-4849-9520-D7166B065310}">
      <dgm:prSet/>
      <dgm:spPr/>
      <dgm:t>
        <a:bodyPr/>
        <a:lstStyle/>
        <a:p>
          <a:endParaRPr lang="en-US"/>
        </a:p>
      </dgm:t>
    </dgm:pt>
    <dgm:pt modelId="{4B3FEB87-41E9-4830-94D0-2F8BACAC7620}" type="sibTrans" cxnId="{C534C626-F2E0-4849-9520-D7166B065310}">
      <dgm:prSet/>
      <dgm:spPr/>
      <dgm:t>
        <a:bodyPr/>
        <a:lstStyle/>
        <a:p>
          <a:endParaRPr lang="en-US"/>
        </a:p>
      </dgm:t>
    </dgm:pt>
    <dgm:pt modelId="{EFB474C6-5951-4584-9C3D-E1576C5118A9}">
      <dgm:prSet phldrT="[Text]"/>
      <dgm:spPr/>
      <dgm:t>
        <a:bodyPr/>
        <a:lstStyle/>
        <a:p>
          <a:endParaRPr lang="en-US" dirty="0"/>
        </a:p>
      </dgm:t>
    </dgm:pt>
    <dgm:pt modelId="{CCB41FF8-4EAB-4774-B690-615D4B441483}" type="parTrans" cxnId="{7660E19D-0684-41C0-86F7-8F495ACBAC74}">
      <dgm:prSet/>
      <dgm:spPr/>
      <dgm:t>
        <a:bodyPr/>
        <a:lstStyle/>
        <a:p>
          <a:endParaRPr lang="en-US"/>
        </a:p>
      </dgm:t>
    </dgm:pt>
    <dgm:pt modelId="{D3C67DB8-5BEF-448A-BACF-5D755205435B}" type="sibTrans" cxnId="{7660E19D-0684-41C0-86F7-8F495ACBAC74}">
      <dgm:prSet/>
      <dgm:spPr/>
      <dgm:t>
        <a:bodyPr/>
        <a:lstStyle/>
        <a:p>
          <a:endParaRPr lang="en-US"/>
        </a:p>
      </dgm:t>
    </dgm:pt>
    <dgm:pt modelId="{9E6D57B3-E28A-4918-9A45-9335E9660442}" type="pres">
      <dgm:prSet presAssocID="{FE5A4F8E-0F9E-47FE-B695-4F4CD1EC7B9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A4E653-1C67-4CF6-99D2-C63CA0EE3C0A}" type="pres">
      <dgm:prSet presAssocID="{6EA1A3CB-1B15-4498-BE9A-F1C457E77B27}" presName="centerShape" presStyleLbl="node0" presStyleIdx="0" presStyleCnt="1"/>
      <dgm:spPr/>
      <dgm:t>
        <a:bodyPr/>
        <a:lstStyle/>
        <a:p>
          <a:endParaRPr lang="en-US"/>
        </a:p>
      </dgm:t>
    </dgm:pt>
    <dgm:pt modelId="{B60D38E8-2760-4B81-8164-27C99896BDA3}" type="pres">
      <dgm:prSet presAssocID="{D04542F6-0821-405F-9642-4E8071A5028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75D07E-A7BE-475F-8B41-8CF166D1A3B6}" type="pres">
      <dgm:prSet presAssocID="{D04542F6-0821-405F-9642-4E8071A50289}" presName="dummy" presStyleCnt="0"/>
      <dgm:spPr/>
    </dgm:pt>
    <dgm:pt modelId="{651F8C8F-99F7-4BF6-A6D5-4AC72FDFA7CE}" type="pres">
      <dgm:prSet presAssocID="{1708D519-DF6C-484B-A1A6-BDB4CD7A200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9A591E5-17D0-4390-9F0D-586033CD4EF8}" type="pres">
      <dgm:prSet presAssocID="{737F95DE-DBAF-4830-9562-62A0F7AA2D9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EC8E5-EF04-4227-BC3A-7A490FC6F551}" type="pres">
      <dgm:prSet presAssocID="{737F95DE-DBAF-4830-9562-62A0F7AA2D99}" presName="dummy" presStyleCnt="0"/>
      <dgm:spPr/>
    </dgm:pt>
    <dgm:pt modelId="{92B66233-3E2B-4A94-9EF8-7E44E8CA0C93}" type="pres">
      <dgm:prSet presAssocID="{1A274AF6-B739-42AB-A202-AB444636F8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077AC56-49E6-411F-87E0-708D3A98FB1E}" type="pres">
      <dgm:prSet presAssocID="{C4B27977-9037-4036-8E09-C7FD56C1D4A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BA097-21C3-457E-B832-7DA305C61D3F}" type="pres">
      <dgm:prSet presAssocID="{C4B27977-9037-4036-8E09-C7FD56C1D4A6}" presName="dummy" presStyleCnt="0"/>
      <dgm:spPr/>
    </dgm:pt>
    <dgm:pt modelId="{74636653-8847-4C15-92B3-604716D0CAC5}" type="pres">
      <dgm:prSet presAssocID="{4B3FEB87-41E9-4830-94D0-2F8BACAC7620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6AF8B4F-9B28-A944-9256-3580B0B3340C}" type="presOf" srcId="{1708D519-DF6C-484B-A1A6-BDB4CD7A2001}" destId="{651F8C8F-99F7-4BF6-A6D5-4AC72FDFA7CE}" srcOrd="0" destOrd="0" presId="urn:microsoft.com/office/officeart/2005/8/layout/radial6"/>
    <dgm:cxn modelId="{E8E2876B-49DE-224E-A112-597293383223}" type="presOf" srcId="{C4B27977-9037-4036-8E09-C7FD56C1D4A6}" destId="{7077AC56-49E6-411F-87E0-708D3A98FB1E}" srcOrd="0" destOrd="0" presId="urn:microsoft.com/office/officeart/2005/8/layout/radial6"/>
    <dgm:cxn modelId="{D21A68C9-3844-4DE4-8096-CBECF762700D}" srcId="{FE5A4F8E-0F9E-47FE-B695-4F4CD1EC7B9C}" destId="{6EA1A3CB-1B15-4498-BE9A-F1C457E77B27}" srcOrd="0" destOrd="0" parTransId="{C4DD6317-8BA7-4448-9930-7145CDEC307F}" sibTransId="{A5FB6E0A-E295-48C2-8A2E-73BAAE50C57E}"/>
    <dgm:cxn modelId="{53F870F9-2700-884F-865B-9172E9E60852}" type="presOf" srcId="{6EA1A3CB-1B15-4498-BE9A-F1C457E77B27}" destId="{9DA4E653-1C67-4CF6-99D2-C63CA0EE3C0A}" srcOrd="0" destOrd="0" presId="urn:microsoft.com/office/officeart/2005/8/layout/radial6"/>
    <dgm:cxn modelId="{2C225B2A-2E04-8B42-A0C7-F9872A6EF01A}" type="presOf" srcId="{4B3FEB87-41E9-4830-94D0-2F8BACAC7620}" destId="{74636653-8847-4C15-92B3-604716D0CAC5}" srcOrd="0" destOrd="0" presId="urn:microsoft.com/office/officeart/2005/8/layout/radial6"/>
    <dgm:cxn modelId="{53E180A1-BE37-C04F-8161-893F7078EF1A}" type="presOf" srcId="{1A274AF6-B739-42AB-A202-AB444636F8BA}" destId="{92B66233-3E2B-4A94-9EF8-7E44E8CA0C93}" srcOrd="0" destOrd="0" presId="urn:microsoft.com/office/officeart/2005/8/layout/radial6"/>
    <dgm:cxn modelId="{9073FDAB-FEC0-4C4A-88DF-9F7D92AB2437}" type="presOf" srcId="{D04542F6-0821-405F-9642-4E8071A50289}" destId="{B60D38E8-2760-4B81-8164-27C99896BDA3}" srcOrd="0" destOrd="0" presId="urn:microsoft.com/office/officeart/2005/8/layout/radial6"/>
    <dgm:cxn modelId="{497ACEC3-F0A0-4D3E-BD5D-487A16823858}" srcId="{6EA1A3CB-1B15-4498-BE9A-F1C457E77B27}" destId="{D04542F6-0821-405F-9642-4E8071A50289}" srcOrd="0" destOrd="0" parTransId="{3C5D59DF-9822-4C15-9836-BAC8800D2AF8}" sibTransId="{1708D519-DF6C-484B-A1A6-BDB4CD7A2001}"/>
    <dgm:cxn modelId="{C3982B69-CD69-4D8F-A1E7-935BA22FD531}" srcId="{6EA1A3CB-1B15-4498-BE9A-F1C457E77B27}" destId="{737F95DE-DBAF-4830-9562-62A0F7AA2D99}" srcOrd="1" destOrd="0" parTransId="{38A696A7-2C64-4307-A20A-131C32C4A805}" sibTransId="{1A274AF6-B739-42AB-A202-AB444636F8BA}"/>
    <dgm:cxn modelId="{7660E19D-0684-41C0-86F7-8F495ACBAC74}" srcId="{FE5A4F8E-0F9E-47FE-B695-4F4CD1EC7B9C}" destId="{EFB474C6-5951-4584-9C3D-E1576C5118A9}" srcOrd="1" destOrd="0" parTransId="{CCB41FF8-4EAB-4774-B690-615D4B441483}" sibTransId="{D3C67DB8-5BEF-448A-BACF-5D755205435B}"/>
    <dgm:cxn modelId="{C534C626-F2E0-4849-9520-D7166B065310}" srcId="{6EA1A3CB-1B15-4498-BE9A-F1C457E77B27}" destId="{C4B27977-9037-4036-8E09-C7FD56C1D4A6}" srcOrd="2" destOrd="0" parTransId="{13F8D90C-5B5C-4DEB-8C59-E34D6BE25C15}" sibTransId="{4B3FEB87-41E9-4830-94D0-2F8BACAC7620}"/>
    <dgm:cxn modelId="{C0CF1BE0-0C92-4C43-B3A8-422D898CEA04}" type="presOf" srcId="{737F95DE-DBAF-4830-9562-62A0F7AA2D99}" destId="{D9A591E5-17D0-4390-9F0D-586033CD4EF8}" srcOrd="0" destOrd="0" presId="urn:microsoft.com/office/officeart/2005/8/layout/radial6"/>
    <dgm:cxn modelId="{2AFD6E70-B88A-1848-8CFF-E40D34209427}" type="presOf" srcId="{FE5A4F8E-0F9E-47FE-B695-4F4CD1EC7B9C}" destId="{9E6D57B3-E28A-4918-9A45-9335E9660442}" srcOrd="0" destOrd="0" presId="urn:microsoft.com/office/officeart/2005/8/layout/radial6"/>
    <dgm:cxn modelId="{BBF9170C-C307-ED4E-82AC-623A073C58B8}" type="presParOf" srcId="{9E6D57B3-E28A-4918-9A45-9335E9660442}" destId="{9DA4E653-1C67-4CF6-99D2-C63CA0EE3C0A}" srcOrd="0" destOrd="0" presId="urn:microsoft.com/office/officeart/2005/8/layout/radial6"/>
    <dgm:cxn modelId="{B890B271-A9E8-FD4D-9FB7-9A293DFDC297}" type="presParOf" srcId="{9E6D57B3-E28A-4918-9A45-9335E9660442}" destId="{B60D38E8-2760-4B81-8164-27C99896BDA3}" srcOrd="1" destOrd="0" presId="urn:microsoft.com/office/officeart/2005/8/layout/radial6"/>
    <dgm:cxn modelId="{015EAF70-1D09-E74F-AF56-2032904AC43E}" type="presParOf" srcId="{9E6D57B3-E28A-4918-9A45-9335E9660442}" destId="{B775D07E-A7BE-475F-8B41-8CF166D1A3B6}" srcOrd="2" destOrd="0" presId="urn:microsoft.com/office/officeart/2005/8/layout/radial6"/>
    <dgm:cxn modelId="{96DD9462-585C-9346-A249-5A502ACE4CF5}" type="presParOf" srcId="{9E6D57B3-E28A-4918-9A45-9335E9660442}" destId="{651F8C8F-99F7-4BF6-A6D5-4AC72FDFA7CE}" srcOrd="3" destOrd="0" presId="urn:microsoft.com/office/officeart/2005/8/layout/radial6"/>
    <dgm:cxn modelId="{5EC2A20A-65EE-6A4A-9C8B-9B122FA4983A}" type="presParOf" srcId="{9E6D57B3-E28A-4918-9A45-9335E9660442}" destId="{D9A591E5-17D0-4390-9F0D-586033CD4EF8}" srcOrd="4" destOrd="0" presId="urn:microsoft.com/office/officeart/2005/8/layout/radial6"/>
    <dgm:cxn modelId="{D3D31122-11AD-4D47-B47F-456E5D1D81CF}" type="presParOf" srcId="{9E6D57B3-E28A-4918-9A45-9335E9660442}" destId="{FD0EC8E5-EF04-4227-BC3A-7A490FC6F551}" srcOrd="5" destOrd="0" presId="urn:microsoft.com/office/officeart/2005/8/layout/radial6"/>
    <dgm:cxn modelId="{8215E868-F1C7-CA4F-B352-A21BD1AD17D5}" type="presParOf" srcId="{9E6D57B3-E28A-4918-9A45-9335E9660442}" destId="{92B66233-3E2B-4A94-9EF8-7E44E8CA0C93}" srcOrd="6" destOrd="0" presId="urn:microsoft.com/office/officeart/2005/8/layout/radial6"/>
    <dgm:cxn modelId="{396727CB-ED7E-C14E-A5F7-451838908FCB}" type="presParOf" srcId="{9E6D57B3-E28A-4918-9A45-9335E9660442}" destId="{7077AC56-49E6-411F-87E0-708D3A98FB1E}" srcOrd="7" destOrd="0" presId="urn:microsoft.com/office/officeart/2005/8/layout/radial6"/>
    <dgm:cxn modelId="{FE47BBBB-7D4C-3645-964A-DC3436289EC1}" type="presParOf" srcId="{9E6D57B3-E28A-4918-9A45-9335E9660442}" destId="{6EABA097-21C3-457E-B832-7DA305C61D3F}" srcOrd="8" destOrd="0" presId="urn:microsoft.com/office/officeart/2005/8/layout/radial6"/>
    <dgm:cxn modelId="{457DDB92-E26B-674B-AF03-9ED2378C531F}" type="presParOf" srcId="{9E6D57B3-E28A-4918-9A45-9335E9660442}" destId="{74636653-8847-4C15-92B3-604716D0CAC5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BD789-4E46-4B4D-9C6A-E8F4FAC7017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266A7-1B06-4AEF-9DC9-2690AE6689F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latin typeface="Arial"/>
              <a:cs typeface="Arial"/>
            </a:rPr>
            <a:t>Business Model</a:t>
          </a:r>
          <a:endParaRPr lang="en-US" dirty="0">
            <a:latin typeface="Arial"/>
            <a:cs typeface="Arial"/>
          </a:endParaRPr>
        </a:p>
      </dgm:t>
    </dgm:pt>
    <dgm:pt modelId="{D940C7E3-EC37-4B0C-B5BD-8837BE1DECED}" type="parTrans" cxnId="{1B789AA6-BAE6-48B0-9F8D-D2A08FDF56A6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CBCC50EB-419C-4749-A2DE-BEC0AB38FD90}" type="sibTrans" cxnId="{1B789AA6-BAE6-48B0-9F8D-D2A08FDF56A6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2E3B47E9-B50B-48A9-AB42-0B954CF60E30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Financial Statements</a:t>
          </a:r>
          <a:endParaRPr lang="en-US" dirty="0">
            <a:latin typeface="Arial"/>
            <a:cs typeface="Arial"/>
          </a:endParaRPr>
        </a:p>
      </dgm:t>
    </dgm:pt>
    <dgm:pt modelId="{4DA400E7-C37B-4BB3-B5A2-7BA94593CB47}" type="sibTrans" cxnId="{DA788C6D-350E-4277-8E9D-0B3FC7A6089F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281F2C5F-76C8-41AB-A44D-EB22389D5326}" type="parTrans" cxnId="{DA788C6D-350E-4277-8E9D-0B3FC7A6089F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D3B3FAB4-6783-4F84-9D2D-3D56DEF2A756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Forecasts and Operating Plan</a:t>
          </a:r>
          <a:endParaRPr lang="en-US" dirty="0">
            <a:latin typeface="Arial"/>
            <a:cs typeface="Arial"/>
          </a:endParaRPr>
        </a:p>
      </dgm:t>
    </dgm:pt>
    <dgm:pt modelId="{3B082E92-A439-4B7C-B1C5-94F357DEBFDE}" type="parTrans" cxnId="{E97C011C-0B4A-43DF-9B69-C7B5D114DD67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428377CB-0F72-469E-86D7-ACB66A71D45C}" type="sibTrans" cxnId="{E97C011C-0B4A-43DF-9B69-C7B5D114DD67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3E6AFFF-7A57-4372-86C4-DF8790D9EE84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Milestones</a:t>
          </a:r>
          <a:endParaRPr lang="en-US" dirty="0">
            <a:latin typeface="Arial"/>
            <a:cs typeface="Arial"/>
          </a:endParaRPr>
        </a:p>
      </dgm:t>
    </dgm:pt>
    <dgm:pt modelId="{79EB868E-AB60-45A1-83FB-49BE915D7E9E}" type="parTrans" cxnId="{2EBC46E9-A8E2-4902-B05F-57E1FC474518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7E0A32F-7A9B-46B9-80E9-49756BE17B48}" type="sibTrans" cxnId="{2EBC46E9-A8E2-4902-B05F-57E1FC474518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0254244A-4690-436C-A069-1409A9AB97BE}" type="pres">
      <dgm:prSet presAssocID="{13BBD789-4E46-4B4D-9C6A-E8F4FAC7017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5B3B96-8048-4BEA-BA7D-32A6625C3598}" type="pres">
      <dgm:prSet presAssocID="{FBE266A7-1B06-4AEF-9DC9-2690AE6689F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3B027-084F-455D-B0DB-F081D4F3D1B7}" type="pres">
      <dgm:prSet presAssocID="{CBCC50EB-419C-4749-A2DE-BEC0AB38FD90}" presName="sibTrans" presStyleCnt="0"/>
      <dgm:spPr/>
    </dgm:pt>
    <dgm:pt modelId="{B0E3FCFF-1DA0-496B-8ADA-D8D16D561EE1}" type="pres">
      <dgm:prSet presAssocID="{F3E6AFFF-7A57-4372-86C4-DF8790D9EE8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AE09A-8B79-4D31-A64D-B088CFB4CECF}" type="pres">
      <dgm:prSet presAssocID="{F7E0A32F-7A9B-46B9-80E9-49756BE17B48}" presName="sibTrans" presStyleCnt="0"/>
      <dgm:spPr/>
    </dgm:pt>
    <dgm:pt modelId="{2A69ED04-FD1E-4DFE-BCA9-6B3A5EF79290}" type="pres">
      <dgm:prSet presAssocID="{D3B3FAB4-6783-4F84-9D2D-3D56DEF2A75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A4058-1513-43AB-9EC7-AFA5B25F659C}" type="pres">
      <dgm:prSet presAssocID="{428377CB-0F72-469E-86D7-ACB66A71D45C}" presName="sibTrans" presStyleCnt="0"/>
      <dgm:spPr/>
    </dgm:pt>
    <dgm:pt modelId="{95BF24F9-7D25-4619-8D8E-83EB872EA2A6}" type="pres">
      <dgm:prSet presAssocID="{2E3B47E9-B50B-48A9-AB42-0B954CF60E3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89AA6-BAE6-48B0-9F8D-D2A08FDF56A6}" srcId="{13BBD789-4E46-4B4D-9C6A-E8F4FAC70177}" destId="{FBE266A7-1B06-4AEF-9DC9-2690AE6689F9}" srcOrd="0" destOrd="0" parTransId="{D940C7E3-EC37-4B0C-B5BD-8837BE1DECED}" sibTransId="{CBCC50EB-419C-4749-A2DE-BEC0AB38FD90}"/>
    <dgm:cxn modelId="{71C0549B-7C40-8A47-83A6-2CB160F1E346}" type="presOf" srcId="{D3B3FAB4-6783-4F84-9D2D-3D56DEF2A756}" destId="{2A69ED04-FD1E-4DFE-BCA9-6B3A5EF79290}" srcOrd="0" destOrd="0" presId="urn:microsoft.com/office/officeart/2005/8/layout/hList6"/>
    <dgm:cxn modelId="{8E93FF4C-3185-FE43-9E2C-749C2896BFB1}" type="presOf" srcId="{2E3B47E9-B50B-48A9-AB42-0B954CF60E30}" destId="{95BF24F9-7D25-4619-8D8E-83EB872EA2A6}" srcOrd="0" destOrd="0" presId="urn:microsoft.com/office/officeart/2005/8/layout/hList6"/>
    <dgm:cxn modelId="{E97C011C-0B4A-43DF-9B69-C7B5D114DD67}" srcId="{13BBD789-4E46-4B4D-9C6A-E8F4FAC70177}" destId="{D3B3FAB4-6783-4F84-9D2D-3D56DEF2A756}" srcOrd="2" destOrd="0" parTransId="{3B082E92-A439-4B7C-B1C5-94F357DEBFDE}" sibTransId="{428377CB-0F72-469E-86D7-ACB66A71D45C}"/>
    <dgm:cxn modelId="{DA788C6D-350E-4277-8E9D-0B3FC7A6089F}" srcId="{13BBD789-4E46-4B4D-9C6A-E8F4FAC70177}" destId="{2E3B47E9-B50B-48A9-AB42-0B954CF60E30}" srcOrd="3" destOrd="0" parTransId="{281F2C5F-76C8-41AB-A44D-EB22389D5326}" sibTransId="{4DA400E7-C37B-4BB3-B5A2-7BA94593CB47}"/>
    <dgm:cxn modelId="{D4D9CB04-1CBD-A044-93F9-C86FB8A2C679}" type="presOf" srcId="{FBE266A7-1B06-4AEF-9DC9-2690AE6689F9}" destId="{F65B3B96-8048-4BEA-BA7D-32A6625C3598}" srcOrd="0" destOrd="0" presId="urn:microsoft.com/office/officeart/2005/8/layout/hList6"/>
    <dgm:cxn modelId="{613C95C2-C2C9-A340-92A5-C623B7813218}" type="presOf" srcId="{13BBD789-4E46-4B4D-9C6A-E8F4FAC70177}" destId="{0254244A-4690-436C-A069-1409A9AB97BE}" srcOrd="0" destOrd="0" presId="urn:microsoft.com/office/officeart/2005/8/layout/hList6"/>
    <dgm:cxn modelId="{6FC72436-0EBB-8342-827A-DCC7D36A4480}" type="presOf" srcId="{F3E6AFFF-7A57-4372-86C4-DF8790D9EE84}" destId="{B0E3FCFF-1DA0-496B-8ADA-D8D16D561EE1}" srcOrd="0" destOrd="0" presId="urn:microsoft.com/office/officeart/2005/8/layout/hList6"/>
    <dgm:cxn modelId="{2EBC46E9-A8E2-4902-B05F-57E1FC474518}" srcId="{13BBD789-4E46-4B4D-9C6A-E8F4FAC70177}" destId="{F3E6AFFF-7A57-4372-86C4-DF8790D9EE84}" srcOrd="1" destOrd="0" parTransId="{79EB868E-AB60-45A1-83FB-49BE915D7E9E}" sibTransId="{F7E0A32F-7A9B-46B9-80E9-49756BE17B48}"/>
    <dgm:cxn modelId="{0CDD6D20-2AB9-CF43-B0F6-99846E29BC62}" type="presParOf" srcId="{0254244A-4690-436C-A069-1409A9AB97BE}" destId="{F65B3B96-8048-4BEA-BA7D-32A6625C3598}" srcOrd="0" destOrd="0" presId="urn:microsoft.com/office/officeart/2005/8/layout/hList6"/>
    <dgm:cxn modelId="{4CA3F4DF-CF75-674A-A0E7-75A0F770180F}" type="presParOf" srcId="{0254244A-4690-436C-A069-1409A9AB97BE}" destId="{1113B027-084F-455D-B0DB-F081D4F3D1B7}" srcOrd="1" destOrd="0" presId="urn:microsoft.com/office/officeart/2005/8/layout/hList6"/>
    <dgm:cxn modelId="{11977931-77BC-624E-81FB-7BC519B206F6}" type="presParOf" srcId="{0254244A-4690-436C-A069-1409A9AB97BE}" destId="{B0E3FCFF-1DA0-496B-8ADA-D8D16D561EE1}" srcOrd="2" destOrd="0" presId="urn:microsoft.com/office/officeart/2005/8/layout/hList6"/>
    <dgm:cxn modelId="{36F95C4F-6118-6C4E-95D0-97ABD318F5D0}" type="presParOf" srcId="{0254244A-4690-436C-A069-1409A9AB97BE}" destId="{7F1AE09A-8B79-4D31-A64D-B088CFB4CECF}" srcOrd="3" destOrd="0" presId="urn:microsoft.com/office/officeart/2005/8/layout/hList6"/>
    <dgm:cxn modelId="{97C9B95E-5714-124C-AC0C-601E60ADBC52}" type="presParOf" srcId="{0254244A-4690-436C-A069-1409A9AB97BE}" destId="{2A69ED04-FD1E-4DFE-BCA9-6B3A5EF79290}" srcOrd="4" destOrd="0" presId="urn:microsoft.com/office/officeart/2005/8/layout/hList6"/>
    <dgm:cxn modelId="{973B5BE2-F99F-7D45-B04A-E55E46024FA5}" type="presParOf" srcId="{0254244A-4690-436C-A069-1409A9AB97BE}" destId="{D5CA4058-1513-43AB-9EC7-AFA5B25F659C}" srcOrd="5" destOrd="0" presId="urn:microsoft.com/office/officeart/2005/8/layout/hList6"/>
    <dgm:cxn modelId="{D6112E07-0BCE-0244-A07C-2A4844228021}" type="presParOf" srcId="{0254244A-4690-436C-A069-1409A9AB97BE}" destId="{95BF24F9-7D25-4619-8D8E-83EB872EA2A6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BBD789-4E46-4B4D-9C6A-E8F4FAC7017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266A7-1B06-4AEF-9DC9-2690AE6689F9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Business Model</a:t>
          </a:r>
          <a:endParaRPr lang="en-US" dirty="0">
            <a:latin typeface="Arial"/>
            <a:cs typeface="Arial"/>
          </a:endParaRPr>
        </a:p>
      </dgm:t>
    </dgm:pt>
    <dgm:pt modelId="{D940C7E3-EC37-4B0C-B5BD-8837BE1DECED}" type="parTrans" cxnId="{1B789AA6-BAE6-48B0-9F8D-D2A08FDF56A6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CBCC50EB-419C-4749-A2DE-BEC0AB38FD90}" type="sibTrans" cxnId="{1B789AA6-BAE6-48B0-9F8D-D2A08FDF56A6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4EDA4EDF-22F3-4900-85F1-8DE8D6750269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What is your business?</a:t>
          </a:r>
          <a:endParaRPr lang="en-US" dirty="0">
            <a:latin typeface="Arial"/>
            <a:cs typeface="Arial"/>
          </a:endParaRPr>
        </a:p>
      </dgm:t>
    </dgm:pt>
    <dgm:pt modelId="{F9A60F58-A680-498A-B57D-1EC32A39553D}" type="parTrans" cxnId="{EFD7C0AA-8793-4311-A3F9-5EAE1C761D11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A1E24D35-7DF1-484E-A82E-F79C55462DA5}" type="sibTrans" cxnId="{EFD7C0AA-8793-4311-A3F9-5EAE1C761D11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4F2E6D65-125B-41B7-BD09-92BFFBD951DF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Where does the money flow?</a:t>
          </a:r>
          <a:endParaRPr lang="en-US" dirty="0">
            <a:latin typeface="Arial"/>
            <a:cs typeface="Arial"/>
          </a:endParaRPr>
        </a:p>
      </dgm:t>
    </dgm:pt>
    <dgm:pt modelId="{5F3F8F84-6BB0-4DEB-BBDB-550AEBE85403}" type="parTrans" cxnId="{00C5D93A-2DC4-4111-80C5-4383A4208B06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598C98E-0D48-428B-8B4B-6EDB5CCF8FFD}" type="sibTrans" cxnId="{00C5D93A-2DC4-4111-80C5-4383A4208B06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B5BFB45-A3AE-4919-8A6E-7C62FC1AB258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Unit Economics</a:t>
          </a:r>
          <a:endParaRPr lang="en-US" dirty="0">
            <a:latin typeface="Arial"/>
            <a:cs typeface="Arial"/>
          </a:endParaRPr>
        </a:p>
      </dgm:t>
    </dgm:pt>
    <dgm:pt modelId="{CB9AA1B0-D322-4321-A024-71493746218C}" type="parTrans" cxnId="{F85EAFA2-9228-4386-A0D8-5B413E57FFE8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7F378FC8-4A2A-48C8-82A3-20C447713158}" type="sibTrans" cxnId="{F85EAFA2-9228-4386-A0D8-5B413E57FFE8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2FA7990E-53DF-4B08-809A-FCB0EF965614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What is the relevant “unit”?</a:t>
          </a:r>
          <a:endParaRPr lang="en-US" dirty="0">
            <a:latin typeface="Arial"/>
            <a:cs typeface="Arial"/>
          </a:endParaRPr>
        </a:p>
      </dgm:t>
    </dgm:pt>
    <dgm:pt modelId="{92B4F032-92BF-40E8-8AE8-5CA73552E963}" type="parTrans" cxnId="{000D4734-D679-45D5-8488-77B1F15BEA1E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7BA5F575-2A6F-4611-B3BB-474167157515}" type="sibTrans" cxnId="{000D4734-D679-45D5-8488-77B1F15BEA1E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E97432E4-14F8-4D7C-8673-D9D36B22FC02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Fixed and variable?</a:t>
          </a:r>
          <a:endParaRPr lang="en-US" dirty="0">
            <a:latin typeface="Arial"/>
            <a:cs typeface="Arial"/>
          </a:endParaRPr>
        </a:p>
      </dgm:t>
    </dgm:pt>
    <dgm:pt modelId="{112E8F54-2809-4D6F-B554-365B1C8B007D}" type="parTrans" cxnId="{409BADDA-8A8D-4180-B190-A9C83DEB150C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073BD350-3D2A-4286-B36A-2965E58423D8}" type="sibTrans" cxnId="{409BADDA-8A8D-4180-B190-A9C83DEB150C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CF5CF120-88CF-4724-84C6-0BF84DEF8AB1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Scalability</a:t>
          </a:r>
          <a:endParaRPr lang="en-US" dirty="0">
            <a:latin typeface="Arial"/>
            <a:cs typeface="Arial"/>
          </a:endParaRPr>
        </a:p>
      </dgm:t>
    </dgm:pt>
    <dgm:pt modelId="{820CDB6A-1775-4B58-8768-69ED542B2C0C}" type="parTrans" cxnId="{7EA6BDE6-B3F3-499B-B426-15C3194026DB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C7A5779B-A4BE-482B-9AE9-51E02B99822E}" type="sibTrans" cxnId="{7EA6BDE6-B3F3-499B-B426-15C3194026DB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ED74949E-9555-4281-BF2D-B515713C835D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What is lifetime value of Customer?</a:t>
          </a:r>
          <a:endParaRPr lang="en-US" dirty="0">
            <a:latin typeface="Arial"/>
            <a:cs typeface="Arial"/>
          </a:endParaRPr>
        </a:p>
      </dgm:t>
    </dgm:pt>
    <dgm:pt modelId="{970FB92D-EFBF-4FE9-BBA7-088F40D87BBC}" type="parTrans" cxnId="{D9B8A1E5-EDE6-4816-BEA8-0C1AC5AA69C5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35E756FF-1A3E-4622-9C2A-30049019325D}" type="sibTrans" cxnId="{D9B8A1E5-EDE6-4816-BEA8-0C1AC5AA69C5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D4C6981D-DDDC-4B34-A9F5-A8DB5F661FA1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What is are the costs and revenue associated with that unit?</a:t>
          </a:r>
          <a:endParaRPr lang="en-US" dirty="0">
            <a:latin typeface="Arial"/>
            <a:cs typeface="Arial"/>
          </a:endParaRPr>
        </a:p>
      </dgm:t>
    </dgm:pt>
    <dgm:pt modelId="{B2CAC820-848B-40F0-AA8A-2EB944FE27F6}" type="parTrans" cxnId="{2A76D060-D6CD-41BC-B0B4-F787F96BCBDD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74F4DC81-B71D-46B7-8863-BC769201A316}" type="sibTrans" cxnId="{2A76D060-D6CD-41BC-B0B4-F787F96BCBDD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67CDE24B-7B69-484F-9629-9CF6452BBE44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Customer acquisition costs?</a:t>
          </a:r>
          <a:endParaRPr lang="en-US" dirty="0">
            <a:latin typeface="Arial"/>
            <a:cs typeface="Arial"/>
          </a:endParaRPr>
        </a:p>
      </dgm:t>
    </dgm:pt>
    <dgm:pt modelId="{3E29107E-45E7-47C6-9C11-F1A87053D507}" type="parTrans" cxnId="{3D7D2090-79CC-472E-A5B1-C4781B05BC2B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42656718-C1A9-4F34-9DA0-2196DBE295A2}" type="sibTrans" cxnId="{3D7D2090-79CC-472E-A5B1-C4781B05BC2B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A8B809B9-5339-4660-98F7-7CA7469B5A0A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What cost, revenue, customer acquisition assumptions change and why?</a:t>
          </a:r>
          <a:endParaRPr lang="en-US" dirty="0">
            <a:latin typeface="Arial"/>
            <a:cs typeface="Arial"/>
          </a:endParaRPr>
        </a:p>
      </dgm:t>
    </dgm:pt>
    <dgm:pt modelId="{37476979-6FA1-4C8B-BE87-B1203295BAF7}" type="parTrans" cxnId="{4323F2E7-248C-4290-9A92-93897892E906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E7174087-5E08-40B8-A4AF-FC12D8E6E8D8}" type="sibTrans" cxnId="{4323F2E7-248C-4290-9A92-93897892E906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9806C94-87D4-4010-B520-484663BE9221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How do you plan to bring the product to market?</a:t>
          </a:r>
          <a:endParaRPr lang="en-US" dirty="0">
            <a:latin typeface="Arial"/>
            <a:cs typeface="Arial"/>
          </a:endParaRPr>
        </a:p>
      </dgm:t>
    </dgm:pt>
    <dgm:pt modelId="{8B4C4DDC-273C-47CF-95B7-A06EA5244E6B}" type="parTrans" cxnId="{6BD561AC-0353-4F82-93C8-C56686CFC2C1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03B71FE9-3AB8-43EE-A118-5E0B7B1E2E5F}" type="sibTrans" cxnId="{6BD561AC-0353-4F82-93C8-C56686CFC2C1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6A639CFC-D38D-4E9F-9AEE-592E5B0E3812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Lifetime value of a customer?</a:t>
          </a:r>
          <a:endParaRPr lang="en-US" dirty="0">
            <a:latin typeface="Arial"/>
            <a:cs typeface="Arial"/>
          </a:endParaRPr>
        </a:p>
      </dgm:t>
    </dgm:pt>
    <dgm:pt modelId="{3119249F-1DB2-4046-A225-DC5FE39314DC}" type="parTrans" cxnId="{E124A555-C825-4135-8301-9E45E9F7E05F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6F1949E6-6A86-4AE0-8B3F-114F996B5ADC}" type="sibTrans" cxnId="{E124A555-C825-4135-8301-9E45E9F7E05F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6D81DE75-D243-48BE-855B-B4E680DAF178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How can you validate those assumptions?</a:t>
          </a:r>
          <a:endParaRPr lang="en-US" dirty="0">
            <a:latin typeface="Arial"/>
            <a:cs typeface="Arial"/>
          </a:endParaRPr>
        </a:p>
      </dgm:t>
    </dgm:pt>
    <dgm:pt modelId="{1FF59192-AB60-4FEA-9717-7C19B5C501EA}" type="parTrans" cxnId="{B4CBB487-5803-44D0-868B-0D7DFF634EBC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4C419129-D8C8-428E-8EA8-BC73404B7D90}" type="sibTrans" cxnId="{B4CBB487-5803-44D0-868B-0D7DFF634EBC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1B6E2E53-5AC9-4B37-AF17-E39BDD69ED03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How does the product move?</a:t>
          </a:r>
          <a:endParaRPr lang="en-US" dirty="0">
            <a:latin typeface="Arial"/>
            <a:cs typeface="Arial"/>
          </a:endParaRPr>
        </a:p>
      </dgm:t>
    </dgm:pt>
    <dgm:pt modelId="{15FD34FE-7B6E-4C78-9704-8D9EE7803A15}" type="parTrans" cxnId="{06C308B6-EAA7-40E1-B6AA-6DE7A3DC124C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E21A4DFD-8282-497D-8200-B99F37A2ACD0}" type="sibTrans" cxnId="{06C308B6-EAA7-40E1-B6AA-6DE7A3DC124C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8F491C8-0F23-4E05-ABFC-2C4142411EB3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What is your revenue model?</a:t>
          </a:r>
          <a:endParaRPr lang="en-US" dirty="0">
            <a:latin typeface="Arial"/>
            <a:cs typeface="Arial"/>
          </a:endParaRPr>
        </a:p>
      </dgm:t>
    </dgm:pt>
    <dgm:pt modelId="{AC0393A9-759B-4B99-AF89-CB048AFB5CF9}" type="parTrans" cxnId="{4823249C-6C67-470C-8EC7-6558A2FE8F7B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70BDDF05-6D8D-4621-A08E-E05FDEA05D8E}" type="sibTrans" cxnId="{4823249C-6C67-470C-8EC7-6558A2FE8F7B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86413019-E766-41EF-B3F9-8E72560B299B}">
      <dgm:prSet phldrT="[Text]"/>
      <dgm:spPr/>
      <dgm:t>
        <a:bodyPr/>
        <a:lstStyle/>
        <a:p>
          <a:r>
            <a:rPr lang="en-US" dirty="0" smtClean="0">
              <a:latin typeface="Arial"/>
              <a:cs typeface="Arial"/>
            </a:rPr>
            <a:t>How do economics change (improve) over time?</a:t>
          </a:r>
          <a:endParaRPr lang="en-US" dirty="0">
            <a:latin typeface="Arial"/>
            <a:cs typeface="Arial"/>
          </a:endParaRPr>
        </a:p>
      </dgm:t>
    </dgm:pt>
    <dgm:pt modelId="{725EA983-FF33-4B8D-9A25-262285904721}" type="parTrans" cxnId="{221ECEA6-E2A4-42AC-9AE0-272E4951C17B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EB258879-0EB0-4B71-9617-C5D6C069FCB1}" type="sibTrans" cxnId="{221ECEA6-E2A4-42AC-9AE0-272E4951C17B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0254244A-4690-436C-A069-1409A9AB97BE}" type="pres">
      <dgm:prSet presAssocID="{13BBD789-4E46-4B4D-9C6A-E8F4FAC7017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5B3B96-8048-4BEA-BA7D-32A6625C3598}" type="pres">
      <dgm:prSet presAssocID="{FBE266A7-1B06-4AEF-9DC9-2690AE6689F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3B027-084F-455D-B0DB-F081D4F3D1B7}" type="pres">
      <dgm:prSet presAssocID="{CBCC50EB-419C-4749-A2DE-BEC0AB38FD90}" presName="sibTrans" presStyleCnt="0"/>
      <dgm:spPr/>
    </dgm:pt>
    <dgm:pt modelId="{3500A0D6-2A55-412D-8FC1-B86885F3C847}" type="pres">
      <dgm:prSet presAssocID="{FB5BFB45-A3AE-4919-8A6E-7C62FC1AB25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9C9E46-4A93-41F0-9F46-5EBAA4E30914}" type="pres">
      <dgm:prSet presAssocID="{7F378FC8-4A2A-48C8-82A3-20C447713158}" presName="sibTrans" presStyleCnt="0"/>
      <dgm:spPr/>
    </dgm:pt>
    <dgm:pt modelId="{8AF94F01-F148-471A-9214-8C91398326A9}" type="pres">
      <dgm:prSet presAssocID="{CF5CF120-88CF-4724-84C6-0BF84DEF8AB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9DF4B7-88BB-4346-9C31-7A1D0CEEC7CE}" type="presOf" srcId="{F9806C94-87D4-4010-B520-484663BE9221}" destId="{F65B3B96-8048-4BEA-BA7D-32A6625C3598}" srcOrd="0" destOrd="2" presId="urn:microsoft.com/office/officeart/2005/8/layout/hList6"/>
    <dgm:cxn modelId="{370793C3-A6D6-964F-BA37-60472CC3E920}" type="presOf" srcId="{6A639CFC-D38D-4E9F-9AEE-592E5B0E3812}" destId="{3500A0D6-2A55-412D-8FC1-B86885F3C847}" srcOrd="0" destOrd="5" presId="urn:microsoft.com/office/officeart/2005/8/layout/hList6"/>
    <dgm:cxn modelId="{000D4734-D679-45D5-8488-77B1F15BEA1E}" srcId="{FB5BFB45-A3AE-4919-8A6E-7C62FC1AB258}" destId="{2FA7990E-53DF-4B08-809A-FCB0EF965614}" srcOrd="0" destOrd="0" parTransId="{92B4F032-92BF-40E8-8AE8-5CA73552E963}" sibTransId="{7BA5F575-2A6F-4611-B3BB-474167157515}"/>
    <dgm:cxn modelId="{6AC4EC9A-7BD3-7F41-BDE0-331D6C284D2E}" type="presOf" srcId="{13BBD789-4E46-4B4D-9C6A-E8F4FAC70177}" destId="{0254244A-4690-436C-A069-1409A9AB97BE}" srcOrd="0" destOrd="0" presId="urn:microsoft.com/office/officeart/2005/8/layout/hList6"/>
    <dgm:cxn modelId="{F8C19968-DED4-7143-8996-903454319960}" type="presOf" srcId="{F8F491C8-0F23-4E05-ABFC-2C4142411EB3}" destId="{F65B3B96-8048-4BEA-BA7D-32A6625C3598}" srcOrd="0" destOrd="5" presId="urn:microsoft.com/office/officeart/2005/8/layout/hList6"/>
    <dgm:cxn modelId="{3D7D2090-79CC-472E-A5B1-C4781B05BC2B}" srcId="{FB5BFB45-A3AE-4919-8A6E-7C62FC1AB258}" destId="{67CDE24B-7B69-484F-9629-9CF6452BBE44}" srcOrd="3" destOrd="0" parTransId="{3E29107E-45E7-47C6-9C11-F1A87053D507}" sibTransId="{42656718-C1A9-4F34-9DA0-2196DBE295A2}"/>
    <dgm:cxn modelId="{E619BDBE-D67C-F649-A54F-04F8D4C1DB2F}" type="presOf" srcId="{67CDE24B-7B69-484F-9629-9CF6452BBE44}" destId="{3500A0D6-2A55-412D-8FC1-B86885F3C847}" srcOrd="0" destOrd="4" presId="urn:microsoft.com/office/officeart/2005/8/layout/hList6"/>
    <dgm:cxn modelId="{B4CBB487-5803-44D0-868B-0D7DFF634EBC}" srcId="{CF5CF120-88CF-4724-84C6-0BF84DEF8AB1}" destId="{6D81DE75-D243-48BE-855B-B4E680DAF178}" srcOrd="3" destOrd="0" parTransId="{1FF59192-AB60-4FEA-9717-7C19B5C501EA}" sibTransId="{4C419129-D8C8-428E-8EA8-BC73404B7D90}"/>
    <dgm:cxn modelId="{7514AEDE-5D88-DA4A-A4CA-7E3075A9EF23}" type="presOf" srcId="{E97432E4-14F8-4D7C-8673-D9D36B22FC02}" destId="{3500A0D6-2A55-412D-8FC1-B86885F3C847}" srcOrd="0" destOrd="3" presId="urn:microsoft.com/office/officeart/2005/8/layout/hList6"/>
    <dgm:cxn modelId="{CF3A11B1-5D38-A24F-BF16-E25F6D81FE1D}" type="presOf" srcId="{1B6E2E53-5AC9-4B37-AF17-E39BDD69ED03}" destId="{F65B3B96-8048-4BEA-BA7D-32A6625C3598}" srcOrd="0" destOrd="4" presId="urn:microsoft.com/office/officeart/2005/8/layout/hList6"/>
    <dgm:cxn modelId="{F85EAFA2-9228-4386-A0D8-5B413E57FFE8}" srcId="{13BBD789-4E46-4B4D-9C6A-E8F4FAC70177}" destId="{FB5BFB45-A3AE-4919-8A6E-7C62FC1AB258}" srcOrd="1" destOrd="0" parTransId="{CB9AA1B0-D322-4321-A024-71493746218C}" sibTransId="{7F378FC8-4A2A-48C8-82A3-20C447713158}"/>
    <dgm:cxn modelId="{A195DA16-7276-BA42-91F0-563B84E81EBB}" type="presOf" srcId="{CF5CF120-88CF-4724-84C6-0BF84DEF8AB1}" destId="{8AF94F01-F148-471A-9214-8C91398326A9}" srcOrd="0" destOrd="0" presId="urn:microsoft.com/office/officeart/2005/8/layout/hList6"/>
    <dgm:cxn modelId="{3429247C-A2AD-0F4F-99A1-DFB8532446F3}" type="presOf" srcId="{86413019-E766-41EF-B3F9-8E72560B299B}" destId="{8AF94F01-F148-471A-9214-8C91398326A9}" srcOrd="0" destOrd="2" presId="urn:microsoft.com/office/officeart/2005/8/layout/hList6"/>
    <dgm:cxn modelId="{6B4ABD5E-3FF1-D343-B6F1-E0B87283AD2D}" type="presOf" srcId="{ED74949E-9555-4281-BF2D-B515713C835D}" destId="{8AF94F01-F148-471A-9214-8C91398326A9}" srcOrd="0" destOrd="1" presId="urn:microsoft.com/office/officeart/2005/8/layout/hList6"/>
    <dgm:cxn modelId="{6BD561AC-0353-4F82-93C8-C56686CFC2C1}" srcId="{FBE266A7-1B06-4AEF-9DC9-2690AE6689F9}" destId="{F9806C94-87D4-4010-B520-484663BE9221}" srcOrd="1" destOrd="0" parTransId="{8B4C4DDC-273C-47CF-95B7-A06EA5244E6B}" sibTransId="{03B71FE9-3AB8-43EE-A118-5E0B7B1E2E5F}"/>
    <dgm:cxn modelId="{7D617027-2F8A-914D-81BF-51B2A2BFCF87}" type="presOf" srcId="{4EDA4EDF-22F3-4900-85F1-8DE8D6750269}" destId="{F65B3B96-8048-4BEA-BA7D-32A6625C3598}" srcOrd="0" destOrd="1" presId="urn:microsoft.com/office/officeart/2005/8/layout/hList6"/>
    <dgm:cxn modelId="{39EECFC5-369E-B645-A885-A6613A5F5619}" type="presOf" srcId="{D4C6981D-DDDC-4B34-A9F5-A8DB5F661FA1}" destId="{3500A0D6-2A55-412D-8FC1-B86885F3C847}" srcOrd="0" destOrd="2" presId="urn:microsoft.com/office/officeart/2005/8/layout/hList6"/>
    <dgm:cxn modelId="{409BADDA-8A8D-4180-B190-A9C83DEB150C}" srcId="{FB5BFB45-A3AE-4919-8A6E-7C62FC1AB258}" destId="{E97432E4-14F8-4D7C-8673-D9D36B22FC02}" srcOrd="2" destOrd="0" parTransId="{112E8F54-2809-4D6F-B554-365B1C8B007D}" sibTransId="{073BD350-3D2A-4286-B36A-2965E58423D8}"/>
    <dgm:cxn modelId="{7EA6BDE6-B3F3-499B-B426-15C3194026DB}" srcId="{13BBD789-4E46-4B4D-9C6A-E8F4FAC70177}" destId="{CF5CF120-88CF-4724-84C6-0BF84DEF8AB1}" srcOrd="2" destOrd="0" parTransId="{820CDB6A-1775-4B58-8768-69ED542B2C0C}" sibTransId="{C7A5779B-A4BE-482B-9AE9-51E02B99822E}"/>
    <dgm:cxn modelId="{EFD7C0AA-8793-4311-A3F9-5EAE1C761D11}" srcId="{FBE266A7-1B06-4AEF-9DC9-2690AE6689F9}" destId="{4EDA4EDF-22F3-4900-85F1-8DE8D6750269}" srcOrd="0" destOrd="0" parTransId="{F9A60F58-A680-498A-B57D-1EC32A39553D}" sibTransId="{A1E24D35-7DF1-484E-A82E-F79C55462DA5}"/>
    <dgm:cxn modelId="{D9B8A1E5-EDE6-4816-BEA8-0C1AC5AA69C5}" srcId="{CF5CF120-88CF-4724-84C6-0BF84DEF8AB1}" destId="{ED74949E-9555-4281-BF2D-B515713C835D}" srcOrd="0" destOrd="0" parTransId="{970FB92D-EFBF-4FE9-BBA7-088F40D87BBC}" sibTransId="{35E756FF-1A3E-4622-9C2A-30049019325D}"/>
    <dgm:cxn modelId="{00C5D93A-2DC4-4111-80C5-4383A4208B06}" srcId="{FBE266A7-1B06-4AEF-9DC9-2690AE6689F9}" destId="{4F2E6D65-125B-41B7-BD09-92BFFBD951DF}" srcOrd="2" destOrd="0" parTransId="{5F3F8F84-6BB0-4DEB-BBDB-550AEBE85403}" sibTransId="{F598C98E-0D48-428B-8B4B-6EDB5CCF8FFD}"/>
    <dgm:cxn modelId="{313474E5-8EF1-3C4E-BFE8-BEEB7213DE2B}" type="presOf" srcId="{A8B809B9-5339-4660-98F7-7CA7469B5A0A}" destId="{8AF94F01-F148-471A-9214-8C91398326A9}" srcOrd="0" destOrd="3" presId="urn:microsoft.com/office/officeart/2005/8/layout/hList6"/>
    <dgm:cxn modelId="{A6B72435-A899-6343-A882-F612BC2FEFB5}" type="presOf" srcId="{FBE266A7-1B06-4AEF-9DC9-2690AE6689F9}" destId="{F65B3B96-8048-4BEA-BA7D-32A6625C3598}" srcOrd="0" destOrd="0" presId="urn:microsoft.com/office/officeart/2005/8/layout/hList6"/>
    <dgm:cxn modelId="{2A76D060-D6CD-41BC-B0B4-F787F96BCBDD}" srcId="{FB5BFB45-A3AE-4919-8A6E-7C62FC1AB258}" destId="{D4C6981D-DDDC-4B34-A9F5-A8DB5F661FA1}" srcOrd="1" destOrd="0" parTransId="{B2CAC820-848B-40F0-AA8A-2EB944FE27F6}" sibTransId="{74F4DC81-B71D-46B7-8863-BC769201A316}"/>
    <dgm:cxn modelId="{221ECEA6-E2A4-42AC-9AE0-272E4951C17B}" srcId="{CF5CF120-88CF-4724-84C6-0BF84DEF8AB1}" destId="{86413019-E766-41EF-B3F9-8E72560B299B}" srcOrd="1" destOrd="0" parTransId="{725EA983-FF33-4B8D-9A25-262285904721}" sibTransId="{EB258879-0EB0-4B71-9617-C5D6C069FCB1}"/>
    <dgm:cxn modelId="{C5F7EB91-B797-DB42-A444-55E8539B50EB}" type="presOf" srcId="{4F2E6D65-125B-41B7-BD09-92BFFBD951DF}" destId="{F65B3B96-8048-4BEA-BA7D-32A6625C3598}" srcOrd="0" destOrd="3" presId="urn:microsoft.com/office/officeart/2005/8/layout/hList6"/>
    <dgm:cxn modelId="{E124A555-C825-4135-8301-9E45E9F7E05F}" srcId="{FB5BFB45-A3AE-4919-8A6E-7C62FC1AB258}" destId="{6A639CFC-D38D-4E9F-9AEE-592E5B0E3812}" srcOrd="4" destOrd="0" parTransId="{3119249F-1DB2-4046-A225-DC5FE39314DC}" sibTransId="{6F1949E6-6A86-4AE0-8B3F-114F996B5ADC}"/>
    <dgm:cxn modelId="{4823249C-6C67-470C-8EC7-6558A2FE8F7B}" srcId="{FBE266A7-1B06-4AEF-9DC9-2690AE6689F9}" destId="{F8F491C8-0F23-4E05-ABFC-2C4142411EB3}" srcOrd="4" destOrd="0" parTransId="{AC0393A9-759B-4B99-AF89-CB048AFB5CF9}" sibTransId="{70BDDF05-6D8D-4621-A08E-E05FDEA05D8E}"/>
    <dgm:cxn modelId="{6912EA99-E4E6-D34D-8AE4-1A2164FC9D87}" type="presOf" srcId="{6D81DE75-D243-48BE-855B-B4E680DAF178}" destId="{8AF94F01-F148-471A-9214-8C91398326A9}" srcOrd="0" destOrd="4" presId="urn:microsoft.com/office/officeart/2005/8/layout/hList6"/>
    <dgm:cxn modelId="{58597FCF-635E-5F47-8C7D-B278E539DF47}" type="presOf" srcId="{2FA7990E-53DF-4B08-809A-FCB0EF965614}" destId="{3500A0D6-2A55-412D-8FC1-B86885F3C847}" srcOrd="0" destOrd="1" presId="urn:microsoft.com/office/officeart/2005/8/layout/hList6"/>
    <dgm:cxn modelId="{1B789AA6-BAE6-48B0-9F8D-D2A08FDF56A6}" srcId="{13BBD789-4E46-4B4D-9C6A-E8F4FAC70177}" destId="{FBE266A7-1B06-4AEF-9DC9-2690AE6689F9}" srcOrd="0" destOrd="0" parTransId="{D940C7E3-EC37-4B0C-B5BD-8837BE1DECED}" sibTransId="{CBCC50EB-419C-4749-A2DE-BEC0AB38FD90}"/>
    <dgm:cxn modelId="{06C308B6-EAA7-40E1-B6AA-6DE7A3DC124C}" srcId="{FBE266A7-1B06-4AEF-9DC9-2690AE6689F9}" destId="{1B6E2E53-5AC9-4B37-AF17-E39BDD69ED03}" srcOrd="3" destOrd="0" parTransId="{15FD34FE-7B6E-4C78-9704-8D9EE7803A15}" sibTransId="{E21A4DFD-8282-497D-8200-B99F37A2ACD0}"/>
    <dgm:cxn modelId="{4323F2E7-248C-4290-9A92-93897892E906}" srcId="{CF5CF120-88CF-4724-84C6-0BF84DEF8AB1}" destId="{A8B809B9-5339-4660-98F7-7CA7469B5A0A}" srcOrd="2" destOrd="0" parTransId="{37476979-6FA1-4C8B-BE87-B1203295BAF7}" sibTransId="{E7174087-5E08-40B8-A4AF-FC12D8E6E8D8}"/>
    <dgm:cxn modelId="{D61BADB9-DE05-6E49-B574-330FC50EE7D0}" type="presOf" srcId="{FB5BFB45-A3AE-4919-8A6E-7C62FC1AB258}" destId="{3500A0D6-2A55-412D-8FC1-B86885F3C847}" srcOrd="0" destOrd="0" presId="urn:microsoft.com/office/officeart/2005/8/layout/hList6"/>
    <dgm:cxn modelId="{C780B7EC-FCED-F949-A08F-C127EAC876AA}" type="presParOf" srcId="{0254244A-4690-436C-A069-1409A9AB97BE}" destId="{F65B3B96-8048-4BEA-BA7D-32A6625C3598}" srcOrd="0" destOrd="0" presId="urn:microsoft.com/office/officeart/2005/8/layout/hList6"/>
    <dgm:cxn modelId="{19CA9B34-3737-B54A-B298-A8AFFCE41D00}" type="presParOf" srcId="{0254244A-4690-436C-A069-1409A9AB97BE}" destId="{1113B027-084F-455D-B0DB-F081D4F3D1B7}" srcOrd="1" destOrd="0" presId="urn:microsoft.com/office/officeart/2005/8/layout/hList6"/>
    <dgm:cxn modelId="{E146A8FA-3ADE-2D4D-925C-B940AC8C8BBD}" type="presParOf" srcId="{0254244A-4690-436C-A069-1409A9AB97BE}" destId="{3500A0D6-2A55-412D-8FC1-B86885F3C847}" srcOrd="2" destOrd="0" presId="urn:microsoft.com/office/officeart/2005/8/layout/hList6"/>
    <dgm:cxn modelId="{97B8F454-9F5F-AA48-9413-83F8441A945B}" type="presParOf" srcId="{0254244A-4690-436C-A069-1409A9AB97BE}" destId="{3A9C9E46-4A93-41F0-9F46-5EBAA4E30914}" srcOrd="3" destOrd="0" presId="urn:microsoft.com/office/officeart/2005/8/layout/hList6"/>
    <dgm:cxn modelId="{AE9BE2A5-176B-AA4C-83A7-1BDBEB36A94F}" type="presParOf" srcId="{0254244A-4690-436C-A069-1409A9AB97BE}" destId="{8AF94F01-F148-471A-9214-8C91398326A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BBD789-4E46-4B4D-9C6A-E8F4FAC7017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266A7-1B06-4AEF-9DC9-2690AE6689F9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Business Model</a:t>
          </a:r>
          <a:endParaRPr lang="en-US" dirty="0"/>
        </a:p>
      </dgm:t>
    </dgm:pt>
    <dgm:pt modelId="{D940C7E3-EC37-4B0C-B5BD-8837BE1DECED}" type="parTrans" cxnId="{1B789AA6-BAE6-48B0-9F8D-D2A08FDF56A6}">
      <dgm:prSet/>
      <dgm:spPr/>
      <dgm:t>
        <a:bodyPr/>
        <a:lstStyle/>
        <a:p>
          <a:endParaRPr lang="en-US"/>
        </a:p>
      </dgm:t>
    </dgm:pt>
    <dgm:pt modelId="{CBCC50EB-419C-4749-A2DE-BEC0AB38FD90}" type="sibTrans" cxnId="{1B789AA6-BAE6-48B0-9F8D-D2A08FDF56A6}">
      <dgm:prSet/>
      <dgm:spPr/>
      <dgm:t>
        <a:bodyPr/>
        <a:lstStyle/>
        <a:p>
          <a:endParaRPr lang="en-US"/>
        </a:p>
      </dgm:t>
    </dgm:pt>
    <dgm:pt modelId="{2E3B47E9-B50B-48A9-AB42-0B954CF60E30}">
      <dgm:prSet phldrT="[Text]"/>
      <dgm:spPr/>
      <dgm:t>
        <a:bodyPr/>
        <a:lstStyle/>
        <a:p>
          <a:r>
            <a:rPr lang="en-US" dirty="0" smtClean="0"/>
            <a:t>Financial Statements</a:t>
          </a:r>
          <a:endParaRPr lang="en-US" dirty="0"/>
        </a:p>
      </dgm:t>
    </dgm:pt>
    <dgm:pt modelId="{4DA400E7-C37B-4BB3-B5A2-7BA94593CB47}" type="sibTrans" cxnId="{DA788C6D-350E-4277-8E9D-0B3FC7A6089F}">
      <dgm:prSet/>
      <dgm:spPr/>
      <dgm:t>
        <a:bodyPr/>
        <a:lstStyle/>
        <a:p>
          <a:endParaRPr lang="en-US"/>
        </a:p>
      </dgm:t>
    </dgm:pt>
    <dgm:pt modelId="{281F2C5F-76C8-41AB-A44D-EB22389D5326}" type="parTrans" cxnId="{DA788C6D-350E-4277-8E9D-0B3FC7A6089F}">
      <dgm:prSet/>
      <dgm:spPr/>
      <dgm:t>
        <a:bodyPr/>
        <a:lstStyle/>
        <a:p>
          <a:endParaRPr lang="en-US"/>
        </a:p>
      </dgm:t>
    </dgm:pt>
    <dgm:pt modelId="{D3B3FAB4-6783-4F84-9D2D-3D56DEF2A756}">
      <dgm:prSet phldrT="[Text]"/>
      <dgm:spPr/>
      <dgm:t>
        <a:bodyPr/>
        <a:lstStyle/>
        <a:p>
          <a:r>
            <a:rPr lang="en-US" dirty="0" smtClean="0"/>
            <a:t>Forecasts and Operating Plan</a:t>
          </a:r>
          <a:endParaRPr lang="en-US" dirty="0"/>
        </a:p>
      </dgm:t>
    </dgm:pt>
    <dgm:pt modelId="{3B082E92-A439-4B7C-B1C5-94F357DEBFDE}" type="parTrans" cxnId="{E97C011C-0B4A-43DF-9B69-C7B5D114DD67}">
      <dgm:prSet/>
      <dgm:spPr/>
      <dgm:t>
        <a:bodyPr/>
        <a:lstStyle/>
        <a:p>
          <a:endParaRPr lang="en-US"/>
        </a:p>
      </dgm:t>
    </dgm:pt>
    <dgm:pt modelId="{428377CB-0F72-469E-86D7-ACB66A71D45C}" type="sibTrans" cxnId="{E97C011C-0B4A-43DF-9B69-C7B5D114DD67}">
      <dgm:prSet/>
      <dgm:spPr/>
      <dgm:t>
        <a:bodyPr/>
        <a:lstStyle/>
        <a:p>
          <a:endParaRPr lang="en-US"/>
        </a:p>
      </dgm:t>
    </dgm:pt>
    <dgm:pt modelId="{F3E6AFFF-7A57-4372-86C4-DF8790D9EE8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Milestones</a:t>
          </a:r>
          <a:endParaRPr lang="en-US" dirty="0"/>
        </a:p>
      </dgm:t>
    </dgm:pt>
    <dgm:pt modelId="{79EB868E-AB60-45A1-83FB-49BE915D7E9E}" type="parTrans" cxnId="{2EBC46E9-A8E2-4902-B05F-57E1FC474518}">
      <dgm:prSet/>
      <dgm:spPr/>
      <dgm:t>
        <a:bodyPr/>
        <a:lstStyle/>
        <a:p>
          <a:endParaRPr lang="en-US"/>
        </a:p>
      </dgm:t>
    </dgm:pt>
    <dgm:pt modelId="{F7E0A32F-7A9B-46B9-80E9-49756BE17B48}" type="sibTrans" cxnId="{2EBC46E9-A8E2-4902-B05F-57E1FC474518}">
      <dgm:prSet/>
      <dgm:spPr/>
      <dgm:t>
        <a:bodyPr/>
        <a:lstStyle/>
        <a:p>
          <a:endParaRPr lang="en-US"/>
        </a:p>
      </dgm:t>
    </dgm:pt>
    <dgm:pt modelId="{0254244A-4690-436C-A069-1409A9AB97BE}" type="pres">
      <dgm:prSet presAssocID="{13BBD789-4E46-4B4D-9C6A-E8F4FAC7017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5B3B96-8048-4BEA-BA7D-32A6625C3598}" type="pres">
      <dgm:prSet presAssocID="{FBE266A7-1B06-4AEF-9DC9-2690AE6689F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3B027-084F-455D-B0DB-F081D4F3D1B7}" type="pres">
      <dgm:prSet presAssocID="{CBCC50EB-419C-4749-A2DE-BEC0AB38FD90}" presName="sibTrans" presStyleCnt="0"/>
      <dgm:spPr/>
    </dgm:pt>
    <dgm:pt modelId="{B0E3FCFF-1DA0-496B-8ADA-D8D16D561EE1}" type="pres">
      <dgm:prSet presAssocID="{F3E6AFFF-7A57-4372-86C4-DF8790D9EE8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AE09A-8B79-4D31-A64D-B088CFB4CECF}" type="pres">
      <dgm:prSet presAssocID="{F7E0A32F-7A9B-46B9-80E9-49756BE17B48}" presName="sibTrans" presStyleCnt="0"/>
      <dgm:spPr/>
    </dgm:pt>
    <dgm:pt modelId="{2A69ED04-FD1E-4DFE-BCA9-6B3A5EF79290}" type="pres">
      <dgm:prSet presAssocID="{D3B3FAB4-6783-4F84-9D2D-3D56DEF2A75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A4058-1513-43AB-9EC7-AFA5B25F659C}" type="pres">
      <dgm:prSet presAssocID="{428377CB-0F72-469E-86D7-ACB66A71D45C}" presName="sibTrans" presStyleCnt="0"/>
      <dgm:spPr/>
    </dgm:pt>
    <dgm:pt modelId="{95BF24F9-7D25-4619-8D8E-83EB872EA2A6}" type="pres">
      <dgm:prSet presAssocID="{2E3B47E9-B50B-48A9-AB42-0B954CF60E3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18F2B0-ECE0-CF46-B646-AC5EC0669724}" type="presOf" srcId="{13BBD789-4E46-4B4D-9C6A-E8F4FAC70177}" destId="{0254244A-4690-436C-A069-1409A9AB97BE}" srcOrd="0" destOrd="0" presId="urn:microsoft.com/office/officeart/2005/8/layout/hList6"/>
    <dgm:cxn modelId="{1B02B472-E428-3A4B-8938-49A7CB3BA3FB}" type="presOf" srcId="{FBE266A7-1B06-4AEF-9DC9-2690AE6689F9}" destId="{F65B3B96-8048-4BEA-BA7D-32A6625C3598}" srcOrd="0" destOrd="0" presId="urn:microsoft.com/office/officeart/2005/8/layout/hList6"/>
    <dgm:cxn modelId="{1B789AA6-BAE6-48B0-9F8D-D2A08FDF56A6}" srcId="{13BBD789-4E46-4B4D-9C6A-E8F4FAC70177}" destId="{FBE266A7-1B06-4AEF-9DC9-2690AE6689F9}" srcOrd="0" destOrd="0" parTransId="{D940C7E3-EC37-4B0C-B5BD-8837BE1DECED}" sibTransId="{CBCC50EB-419C-4749-A2DE-BEC0AB38FD90}"/>
    <dgm:cxn modelId="{E97C011C-0B4A-43DF-9B69-C7B5D114DD67}" srcId="{13BBD789-4E46-4B4D-9C6A-E8F4FAC70177}" destId="{D3B3FAB4-6783-4F84-9D2D-3D56DEF2A756}" srcOrd="2" destOrd="0" parTransId="{3B082E92-A439-4B7C-B1C5-94F357DEBFDE}" sibTransId="{428377CB-0F72-469E-86D7-ACB66A71D45C}"/>
    <dgm:cxn modelId="{DA788C6D-350E-4277-8E9D-0B3FC7A6089F}" srcId="{13BBD789-4E46-4B4D-9C6A-E8F4FAC70177}" destId="{2E3B47E9-B50B-48A9-AB42-0B954CF60E30}" srcOrd="3" destOrd="0" parTransId="{281F2C5F-76C8-41AB-A44D-EB22389D5326}" sibTransId="{4DA400E7-C37B-4BB3-B5A2-7BA94593CB47}"/>
    <dgm:cxn modelId="{68C570D3-D36A-AF4A-9574-2C7020301854}" type="presOf" srcId="{F3E6AFFF-7A57-4372-86C4-DF8790D9EE84}" destId="{B0E3FCFF-1DA0-496B-8ADA-D8D16D561EE1}" srcOrd="0" destOrd="0" presId="urn:microsoft.com/office/officeart/2005/8/layout/hList6"/>
    <dgm:cxn modelId="{78C190B8-005B-4E41-835B-D2ABFCA71B68}" type="presOf" srcId="{2E3B47E9-B50B-48A9-AB42-0B954CF60E30}" destId="{95BF24F9-7D25-4619-8D8E-83EB872EA2A6}" srcOrd="0" destOrd="0" presId="urn:microsoft.com/office/officeart/2005/8/layout/hList6"/>
    <dgm:cxn modelId="{7D4713A2-3FBD-8F42-9DFE-75FFD22F1C8C}" type="presOf" srcId="{D3B3FAB4-6783-4F84-9D2D-3D56DEF2A756}" destId="{2A69ED04-FD1E-4DFE-BCA9-6B3A5EF79290}" srcOrd="0" destOrd="0" presId="urn:microsoft.com/office/officeart/2005/8/layout/hList6"/>
    <dgm:cxn modelId="{2EBC46E9-A8E2-4902-B05F-57E1FC474518}" srcId="{13BBD789-4E46-4B4D-9C6A-E8F4FAC70177}" destId="{F3E6AFFF-7A57-4372-86C4-DF8790D9EE84}" srcOrd="1" destOrd="0" parTransId="{79EB868E-AB60-45A1-83FB-49BE915D7E9E}" sibTransId="{F7E0A32F-7A9B-46B9-80E9-49756BE17B48}"/>
    <dgm:cxn modelId="{3870D39A-DA37-9A4A-AC7E-4B178A3A216F}" type="presParOf" srcId="{0254244A-4690-436C-A069-1409A9AB97BE}" destId="{F65B3B96-8048-4BEA-BA7D-32A6625C3598}" srcOrd="0" destOrd="0" presId="urn:microsoft.com/office/officeart/2005/8/layout/hList6"/>
    <dgm:cxn modelId="{CC585884-2886-7348-B145-A3AC3F4AECFD}" type="presParOf" srcId="{0254244A-4690-436C-A069-1409A9AB97BE}" destId="{1113B027-084F-455D-B0DB-F081D4F3D1B7}" srcOrd="1" destOrd="0" presId="urn:microsoft.com/office/officeart/2005/8/layout/hList6"/>
    <dgm:cxn modelId="{0516C5F7-A90F-CB4F-87CF-EAD85501E022}" type="presParOf" srcId="{0254244A-4690-436C-A069-1409A9AB97BE}" destId="{B0E3FCFF-1DA0-496B-8ADA-D8D16D561EE1}" srcOrd="2" destOrd="0" presId="urn:microsoft.com/office/officeart/2005/8/layout/hList6"/>
    <dgm:cxn modelId="{65B4CC61-61DD-7343-B34B-DEB016A5F9F4}" type="presParOf" srcId="{0254244A-4690-436C-A069-1409A9AB97BE}" destId="{7F1AE09A-8B79-4D31-A64D-B088CFB4CECF}" srcOrd="3" destOrd="0" presId="urn:microsoft.com/office/officeart/2005/8/layout/hList6"/>
    <dgm:cxn modelId="{0E7F61F6-793F-1746-BB55-E488FA2C8FA1}" type="presParOf" srcId="{0254244A-4690-436C-A069-1409A9AB97BE}" destId="{2A69ED04-FD1E-4DFE-BCA9-6B3A5EF79290}" srcOrd="4" destOrd="0" presId="urn:microsoft.com/office/officeart/2005/8/layout/hList6"/>
    <dgm:cxn modelId="{C3C9F4CA-F8F0-1A44-9A7C-A528088D7FFF}" type="presParOf" srcId="{0254244A-4690-436C-A069-1409A9AB97BE}" destId="{D5CA4058-1513-43AB-9EC7-AFA5B25F659C}" srcOrd="5" destOrd="0" presId="urn:microsoft.com/office/officeart/2005/8/layout/hList6"/>
    <dgm:cxn modelId="{319B7856-8397-F143-904D-BB2358FEB7F3}" type="presParOf" srcId="{0254244A-4690-436C-A069-1409A9AB97BE}" destId="{95BF24F9-7D25-4619-8D8E-83EB872EA2A6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BBD789-4E46-4B4D-9C6A-E8F4FAC7017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266A7-1B06-4AEF-9DC9-2690AE6689F9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Business Model</a:t>
          </a:r>
          <a:endParaRPr lang="en-US" dirty="0"/>
        </a:p>
      </dgm:t>
    </dgm:pt>
    <dgm:pt modelId="{D940C7E3-EC37-4B0C-B5BD-8837BE1DECED}" type="parTrans" cxnId="{1B789AA6-BAE6-48B0-9F8D-D2A08FDF56A6}">
      <dgm:prSet/>
      <dgm:spPr/>
      <dgm:t>
        <a:bodyPr/>
        <a:lstStyle/>
        <a:p>
          <a:endParaRPr lang="en-US"/>
        </a:p>
      </dgm:t>
    </dgm:pt>
    <dgm:pt modelId="{CBCC50EB-419C-4749-A2DE-BEC0AB38FD90}" type="sibTrans" cxnId="{1B789AA6-BAE6-48B0-9F8D-D2A08FDF56A6}">
      <dgm:prSet/>
      <dgm:spPr/>
      <dgm:t>
        <a:bodyPr/>
        <a:lstStyle/>
        <a:p>
          <a:endParaRPr lang="en-US"/>
        </a:p>
      </dgm:t>
    </dgm:pt>
    <dgm:pt modelId="{CF5CF120-88CF-4724-84C6-0BF84DEF8AB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Forecasts and Operating Plan</a:t>
          </a:r>
          <a:endParaRPr lang="en-US" dirty="0"/>
        </a:p>
      </dgm:t>
    </dgm:pt>
    <dgm:pt modelId="{820CDB6A-1775-4B58-8768-69ED542B2C0C}" type="parTrans" cxnId="{7EA6BDE6-B3F3-499B-B426-15C3194026DB}">
      <dgm:prSet/>
      <dgm:spPr/>
      <dgm:t>
        <a:bodyPr/>
        <a:lstStyle/>
        <a:p>
          <a:endParaRPr lang="en-US"/>
        </a:p>
      </dgm:t>
    </dgm:pt>
    <dgm:pt modelId="{C7A5779B-A4BE-482B-9AE9-51E02B99822E}" type="sibTrans" cxnId="{7EA6BDE6-B3F3-499B-B426-15C3194026DB}">
      <dgm:prSet/>
      <dgm:spPr/>
      <dgm:t>
        <a:bodyPr/>
        <a:lstStyle/>
        <a:p>
          <a:endParaRPr lang="en-US"/>
        </a:p>
      </dgm:t>
    </dgm:pt>
    <dgm:pt modelId="{2E3B47E9-B50B-48A9-AB42-0B954CF60E30}">
      <dgm:prSet phldrT="[Text]"/>
      <dgm:spPr/>
      <dgm:t>
        <a:bodyPr/>
        <a:lstStyle/>
        <a:p>
          <a:r>
            <a:rPr lang="en-US" dirty="0" smtClean="0"/>
            <a:t>Financial Statements</a:t>
          </a:r>
          <a:endParaRPr lang="en-US" dirty="0"/>
        </a:p>
      </dgm:t>
    </dgm:pt>
    <dgm:pt modelId="{4DA400E7-C37B-4BB3-B5A2-7BA94593CB47}" type="sibTrans" cxnId="{DA788C6D-350E-4277-8E9D-0B3FC7A6089F}">
      <dgm:prSet/>
      <dgm:spPr/>
      <dgm:t>
        <a:bodyPr/>
        <a:lstStyle/>
        <a:p>
          <a:endParaRPr lang="en-US"/>
        </a:p>
      </dgm:t>
    </dgm:pt>
    <dgm:pt modelId="{281F2C5F-76C8-41AB-A44D-EB22389D5326}" type="parTrans" cxnId="{DA788C6D-350E-4277-8E9D-0B3FC7A6089F}">
      <dgm:prSet/>
      <dgm:spPr/>
      <dgm:t>
        <a:bodyPr/>
        <a:lstStyle/>
        <a:p>
          <a:endParaRPr lang="en-US"/>
        </a:p>
      </dgm:t>
    </dgm:pt>
    <dgm:pt modelId="{F3E6AFFF-7A57-4372-86C4-DF8790D9EE8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Milestones</a:t>
          </a:r>
          <a:endParaRPr lang="en-US" dirty="0"/>
        </a:p>
      </dgm:t>
    </dgm:pt>
    <dgm:pt modelId="{79EB868E-AB60-45A1-83FB-49BE915D7E9E}" type="parTrans" cxnId="{2EBC46E9-A8E2-4902-B05F-57E1FC474518}">
      <dgm:prSet/>
      <dgm:spPr/>
      <dgm:t>
        <a:bodyPr/>
        <a:lstStyle/>
        <a:p>
          <a:endParaRPr lang="en-US"/>
        </a:p>
      </dgm:t>
    </dgm:pt>
    <dgm:pt modelId="{F7E0A32F-7A9B-46B9-80E9-49756BE17B48}" type="sibTrans" cxnId="{2EBC46E9-A8E2-4902-B05F-57E1FC474518}">
      <dgm:prSet/>
      <dgm:spPr/>
      <dgm:t>
        <a:bodyPr/>
        <a:lstStyle/>
        <a:p>
          <a:endParaRPr lang="en-US"/>
        </a:p>
      </dgm:t>
    </dgm:pt>
    <dgm:pt modelId="{0254244A-4690-436C-A069-1409A9AB97BE}" type="pres">
      <dgm:prSet presAssocID="{13BBD789-4E46-4B4D-9C6A-E8F4FAC7017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5B3B96-8048-4BEA-BA7D-32A6625C3598}" type="pres">
      <dgm:prSet presAssocID="{FBE266A7-1B06-4AEF-9DC9-2690AE6689F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3B027-084F-455D-B0DB-F081D4F3D1B7}" type="pres">
      <dgm:prSet presAssocID="{CBCC50EB-419C-4749-A2DE-BEC0AB38FD90}" presName="sibTrans" presStyleCnt="0"/>
      <dgm:spPr/>
    </dgm:pt>
    <dgm:pt modelId="{B0E3FCFF-1DA0-496B-8ADA-D8D16D561EE1}" type="pres">
      <dgm:prSet presAssocID="{F3E6AFFF-7A57-4372-86C4-DF8790D9EE8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AE09A-8B79-4D31-A64D-B088CFB4CECF}" type="pres">
      <dgm:prSet presAssocID="{F7E0A32F-7A9B-46B9-80E9-49756BE17B48}" presName="sibTrans" presStyleCnt="0"/>
      <dgm:spPr/>
    </dgm:pt>
    <dgm:pt modelId="{8AF94F01-F148-471A-9214-8C91398326A9}" type="pres">
      <dgm:prSet presAssocID="{CF5CF120-88CF-4724-84C6-0BF84DEF8A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49868-1FFA-46AF-B161-2D4C20B383BC}" type="pres">
      <dgm:prSet presAssocID="{C7A5779B-A4BE-482B-9AE9-51E02B99822E}" presName="sibTrans" presStyleCnt="0"/>
      <dgm:spPr/>
    </dgm:pt>
    <dgm:pt modelId="{95BF24F9-7D25-4619-8D8E-83EB872EA2A6}" type="pres">
      <dgm:prSet presAssocID="{2E3B47E9-B50B-48A9-AB42-0B954CF60E3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398504-072E-5B4E-BE20-127A3883699F}" type="presOf" srcId="{FBE266A7-1B06-4AEF-9DC9-2690AE6689F9}" destId="{F65B3B96-8048-4BEA-BA7D-32A6625C3598}" srcOrd="0" destOrd="0" presId="urn:microsoft.com/office/officeart/2005/8/layout/hList6"/>
    <dgm:cxn modelId="{1B789AA6-BAE6-48B0-9F8D-D2A08FDF56A6}" srcId="{13BBD789-4E46-4B4D-9C6A-E8F4FAC70177}" destId="{FBE266A7-1B06-4AEF-9DC9-2690AE6689F9}" srcOrd="0" destOrd="0" parTransId="{D940C7E3-EC37-4B0C-B5BD-8837BE1DECED}" sibTransId="{CBCC50EB-419C-4749-A2DE-BEC0AB38FD90}"/>
    <dgm:cxn modelId="{0AAF08C9-34C1-6241-8C53-3299638B67C2}" type="presOf" srcId="{2E3B47E9-B50B-48A9-AB42-0B954CF60E30}" destId="{95BF24F9-7D25-4619-8D8E-83EB872EA2A6}" srcOrd="0" destOrd="0" presId="urn:microsoft.com/office/officeart/2005/8/layout/hList6"/>
    <dgm:cxn modelId="{7EA6BDE6-B3F3-499B-B426-15C3194026DB}" srcId="{13BBD789-4E46-4B4D-9C6A-E8F4FAC70177}" destId="{CF5CF120-88CF-4724-84C6-0BF84DEF8AB1}" srcOrd="2" destOrd="0" parTransId="{820CDB6A-1775-4B58-8768-69ED542B2C0C}" sibTransId="{C7A5779B-A4BE-482B-9AE9-51E02B99822E}"/>
    <dgm:cxn modelId="{54EC769A-1429-654D-957E-75B55A50B6D5}" type="presOf" srcId="{CF5CF120-88CF-4724-84C6-0BF84DEF8AB1}" destId="{8AF94F01-F148-471A-9214-8C91398326A9}" srcOrd="0" destOrd="0" presId="urn:microsoft.com/office/officeart/2005/8/layout/hList6"/>
    <dgm:cxn modelId="{DA788C6D-350E-4277-8E9D-0B3FC7A6089F}" srcId="{13BBD789-4E46-4B4D-9C6A-E8F4FAC70177}" destId="{2E3B47E9-B50B-48A9-AB42-0B954CF60E30}" srcOrd="3" destOrd="0" parTransId="{281F2C5F-76C8-41AB-A44D-EB22389D5326}" sibTransId="{4DA400E7-C37B-4BB3-B5A2-7BA94593CB47}"/>
    <dgm:cxn modelId="{2EBC46E9-A8E2-4902-B05F-57E1FC474518}" srcId="{13BBD789-4E46-4B4D-9C6A-E8F4FAC70177}" destId="{F3E6AFFF-7A57-4372-86C4-DF8790D9EE84}" srcOrd="1" destOrd="0" parTransId="{79EB868E-AB60-45A1-83FB-49BE915D7E9E}" sibTransId="{F7E0A32F-7A9B-46B9-80E9-49756BE17B48}"/>
    <dgm:cxn modelId="{689596DA-D65E-8243-A7CB-3D44ED1801B3}" type="presOf" srcId="{F3E6AFFF-7A57-4372-86C4-DF8790D9EE84}" destId="{B0E3FCFF-1DA0-496B-8ADA-D8D16D561EE1}" srcOrd="0" destOrd="0" presId="urn:microsoft.com/office/officeart/2005/8/layout/hList6"/>
    <dgm:cxn modelId="{EB84537C-831F-5941-97B0-E8839BC5A345}" type="presOf" srcId="{13BBD789-4E46-4B4D-9C6A-E8F4FAC70177}" destId="{0254244A-4690-436C-A069-1409A9AB97BE}" srcOrd="0" destOrd="0" presId="urn:microsoft.com/office/officeart/2005/8/layout/hList6"/>
    <dgm:cxn modelId="{A5449981-8EEC-D449-B9D2-301C2118D144}" type="presParOf" srcId="{0254244A-4690-436C-A069-1409A9AB97BE}" destId="{F65B3B96-8048-4BEA-BA7D-32A6625C3598}" srcOrd="0" destOrd="0" presId="urn:microsoft.com/office/officeart/2005/8/layout/hList6"/>
    <dgm:cxn modelId="{D5DA21FC-6991-9341-B73A-A33601D93F2E}" type="presParOf" srcId="{0254244A-4690-436C-A069-1409A9AB97BE}" destId="{1113B027-084F-455D-B0DB-F081D4F3D1B7}" srcOrd="1" destOrd="0" presId="urn:microsoft.com/office/officeart/2005/8/layout/hList6"/>
    <dgm:cxn modelId="{4B6C1887-4E3C-C140-BE71-F61B2CDA392E}" type="presParOf" srcId="{0254244A-4690-436C-A069-1409A9AB97BE}" destId="{B0E3FCFF-1DA0-496B-8ADA-D8D16D561EE1}" srcOrd="2" destOrd="0" presId="urn:microsoft.com/office/officeart/2005/8/layout/hList6"/>
    <dgm:cxn modelId="{B3D5298B-FDAA-E348-BFFA-7AB280D684A8}" type="presParOf" srcId="{0254244A-4690-436C-A069-1409A9AB97BE}" destId="{7F1AE09A-8B79-4D31-A64D-B088CFB4CECF}" srcOrd="3" destOrd="0" presId="urn:microsoft.com/office/officeart/2005/8/layout/hList6"/>
    <dgm:cxn modelId="{CF46C1EB-72E5-0D4D-8D8C-7FAA719F9979}" type="presParOf" srcId="{0254244A-4690-436C-A069-1409A9AB97BE}" destId="{8AF94F01-F148-471A-9214-8C91398326A9}" srcOrd="4" destOrd="0" presId="urn:microsoft.com/office/officeart/2005/8/layout/hList6"/>
    <dgm:cxn modelId="{EE88575E-6A06-024F-9899-FE66AE414B43}" type="presParOf" srcId="{0254244A-4690-436C-A069-1409A9AB97BE}" destId="{04049868-1FFA-46AF-B161-2D4C20B383BC}" srcOrd="5" destOrd="0" presId="urn:microsoft.com/office/officeart/2005/8/layout/hList6"/>
    <dgm:cxn modelId="{DABC2CE3-9159-A74D-B33E-696F6161F7B9}" type="presParOf" srcId="{0254244A-4690-436C-A069-1409A9AB97BE}" destId="{95BF24F9-7D25-4619-8D8E-83EB872EA2A6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BBD789-4E46-4B4D-9C6A-E8F4FAC7017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266A7-1B06-4AEF-9DC9-2690AE6689F9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Business Model</a:t>
          </a:r>
          <a:endParaRPr lang="en-US" dirty="0"/>
        </a:p>
      </dgm:t>
    </dgm:pt>
    <dgm:pt modelId="{D940C7E3-EC37-4B0C-B5BD-8837BE1DECED}" type="parTrans" cxnId="{1B789AA6-BAE6-48B0-9F8D-D2A08FDF56A6}">
      <dgm:prSet/>
      <dgm:spPr/>
      <dgm:t>
        <a:bodyPr/>
        <a:lstStyle/>
        <a:p>
          <a:endParaRPr lang="en-US"/>
        </a:p>
      </dgm:t>
    </dgm:pt>
    <dgm:pt modelId="{CBCC50EB-419C-4749-A2DE-BEC0AB38FD90}" type="sibTrans" cxnId="{1B789AA6-BAE6-48B0-9F8D-D2A08FDF56A6}">
      <dgm:prSet/>
      <dgm:spPr/>
      <dgm:t>
        <a:bodyPr/>
        <a:lstStyle/>
        <a:p>
          <a:endParaRPr lang="en-US"/>
        </a:p>
      </dgm:t>
    </dgm:pt>
    <dgm:pt modelId="{CF5CF120-88CF-4724-84C6-0BF84DEF8AB1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Forecasts and Operating Plan</a:t>
          </a:r>
          <a:endParaRPr lang="en-US" dirty="0"/>
        </a:p>
      </dgm:t>
    </dgm:pt>
    <dgm:pt modelId="{820CDB6A-1775-4B58-8768-69ED542B2C0C}" type="parTrans" cxnId="{7EA6BDE6-B3F3-499B-B426-15C3194026DB}">
      <dgm:prSet/>
      <dgm:spPr/>
      <dgm:t>
        <a:bodyPr/>
        <a:lstStyle/>
        <a:p>
          <a:endParaRPr lang="en-US"/>
        </a:p>
      </dgm:t>
    </dgm:pt>
    <dgm:pt modelId="{C7A5779B-A4BE-482B-9AE9-51E02B99822E}" type="sibTrans" cxnId="{7EA6BDE6-B3F3-499B-B426-15C3194026DB}">
      <dgm:prSet/>
      <dgm:spPr/>
      <dgm:t>
        <a:bodyPr/>
        <a:lstStyle/>
        <a:p>
          <a:endParaRPr lang="en-US"/>
        </a:p>
      </dgm:t>
    </dgm:pt>
    <dgm:pt modelId="{2E3B47E9-B50B-48A9-AB42-0B954CF60E3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Financial Statements</a:t>
          </a:r>
          <a:endParaRPr lang="en-US" dirty="0"/>
        </a:p>
      </dgm:t>
    </dgm:pt>
    <dgm:pt modelId="{4DA400E7-C37B-4BB3-B5A2-7BA94593CB47}" type="sibTrans" cxnId="{DA788C6D-350E-4277-8E9D-0B3FC7A6089F}">
      <dgm:prSet/>
      <dgm:spPr/>
      <dgm:t>
        <a:bodyPr/>
        <a:lstStyle/>
        <a:p>
          <a:endParaRPr lang="en-US"/>
        </a:p>
      </dgm:t>
    </dgm:pt>
    <dgm:pt modelId="{281F2C5F-76C8-41AB-A44D-EB22389D5326}" type="parTrans" cxnId="{DA788C6D-350E-4277-8E9D-0B3FC7A6089F}">
      <dgm:prSet/>
      <dgm:spPr/>
      <dgm:t>
        <a:bodyPr/>
        <a:lstStyle/>
        <a:p>
          <a:endParaRPr lang="en-US"/>
        </a:p>
      </dgm:t>
    </dgm:pt>
    <dgm:pt modelId="{F3E6AFFF-7A57-4372-86C4-DF8790D9EE8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Milestones</a:t>
          </a:r>
          <a:endParaRPr lang="en-US" dirty="0"/>
        </a:p>
      </dgm:t>
    </dgm:pt>
    <dgm:pt modelId="{79EB868E-AB60-45A1-83FB-49BE915D7E9E}" type="parTrans" cxnId="{2EBC46E9-A8E2-4902-B05F-57E1FC474518}">
      <dgm:prSet/>
      <dgm:spPr/>
      <dgm:t>
        <a:bodyPr/>
        <a:lstStyle/>
        <a:p>
          <a:endParaRPr lang="en-US"/>
        </a:p>
      </dgm:t>
    </dgm:pt>
    <dgm:pt modelId="{F7E0A32F-7A9B-46B9-80E9-49756BE17B48}" type="sibTrans" cxnId="{2EBC46E9-A8E2-4902-B05F-57E1FC474518}">
      <dgm:prSet/>
      <dgm:spPr/>
      <dgm:t>
        <a:bodyPr/>
        <a:lstStyle/>
        <a:p>
          <a:endParaRPr lang="en-US"/>
        </a:p>
      </dgm:t>
    </dgm:pt>
    <dgm:pt modelId="{0254244A-4690-436C-A069-1409A9AB97BE}" type="pres">
      <dgm:prSet presAssocID="{13BBD789-4E46-4B4D-9C6A-E8F4FAC7017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5B3B96-8048-4BEA-BA7D-32A6625C3598}" type="pres">
      <dgm:prSet presAssocID="{FBE266A7-1B06-4AEF-9DC9-2690AE6689F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3B027-084F-455D-B0DB-F081D4F3D1B7}" type="pres">
      <dgm:prSet presAssocID="{CBCC50EB-419C-4749-A2DE-BEC0AB38FD90}" presName="sibTrans" presStyleCnt="0"/>
      <dgm:spPr/>
    </dgm:pt>
    <dgm:pt modelId="{B0E3FCFF-1DA0-496B-8ADA-D8D16D561EE1}" type="pres">
      <dgm:prSet presAssocID="{F3E6AFFF-7A57-4372-86C4-DF8790D9EE8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AE09A-8B79-4D31-A64D-B088CFB4CECF}" type="pres">
      <dgm:prSet presAssocID="{F7E0A32F-7A9B-46B9-80E9-49756BE17B48}" presName="sibTrans" presStyleCnt="0"/>
      <dgm:spPr/>
    </dgm:pt>
    <dgm:pt modelId="{8AF94F01-F148-471A-9214-8C91398326A9}" type="pres">
      <dgm:prSet presAssocID="{CF5CF120-88CF-4724-84C6-0BF84DEF8A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49868-1FFA-46AF-B161-2D4C20B383BC}" type="pres">
      <dgm:prSet presAssocID="{C7A5779B-A4BE-482B-9AE9-51E02B99822E}" presName="sibTrans" presStyleCnt="0"/>
      <dgm:spPr/>
    </dgm:pt>
    <dgm:pt modelId="{95BF24F9-7D25-4619-8D8E-83EB872EA2A6}" type="pres">
      <dgm:prSet presAssocID="{2E3B47E9-B50B-48A9-AB42-0B954CF60E3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A9265F-056D-EF4E-857D-1C1DAC46093F}" type="presOf" srcId="{13BBD789-4E46-4B4D-9C6A-E8F4FAC70177}" destId="{0254244A-4690-436C-A069-1409A9AB97BE}" srcOrd="0" destOrd="0" presId="urn:microsoft.com/office/officeart/2005/8/layout/hList6"/>
    <dgm:cxn modelId="{2EBC46E9-A8E2-4902-B05F-57E1FC474518}" srcId="{13BBD789-4E46-4B4D-9C6A-E8F4FAC70177}" destId="{F3E6AFFF-7A57-4372-86C4-DF8790D9EE84}" srcOrd="1" destOrd="0" parTransId="{79EB868E-AB60-45A1-83FB-49BE915D7E9E}" sibTransId="{F7E0A32F-7A9B-46B9-80E9-49756BE17B48}"/>
    <dgm:cxn modelId="{0E93E4FE-81FC-B545-AA29-35F7FFDD4333}" type="presOf" srcId="{F3E6AFFF-7A57-4372-86C4-DF8790D9EE84}" destId="{B0E3FCFF-1DA0-496B-8ADA-D8D16D561EE1}" srcOrd="0" destOrd="0" presId="urn:microsoft.com/office/officeart/2005/8/layout/hList6"/>
    <dgm:cxn modelId="{7EA6BDE6-B3F3-499B-B426-15C3194026DB}" srcId="{13BBD789-4E46-4B4D-9C6A-E8F4FAC70177}" destId="{CF5CF120-88CF-4724-84C6-0BF84DEF8AB1}" srcOrd="2" destOrd="0" parTransId="{820CDB6A-1775-4B58-8768-69ED542B2C0C}" sibTransId="{C7A5779B-A4BE-482B-9AE9-51E02B99822E}"/>
    <dgm:cxn modelId="{8A6282DE-9F7E-2643-9C30-8C2D7477D63A}" type="presOf" srcId="{2E3B47E9-B50B-48A9-AB42-0B954CF60E30}" destId="{95BF24F9-7D25-4619-8D8E-83EB872EA2A6}" srcOrd="0" destOrd="0" presId="urn:microsoft.com/office/officeart/2005/8/layout/hList6"/>
    <dgm:cxn modelId="{DA788C6D-350E-4277-8E9D-0B3FC7A6089F}" srcId="{13BBD789-4E46-4B4D-9C6A-E8F4FAC70177}" destId="{2E3B47E9-B50B-48A9-AB42-0B954CF60E30}" srcOrd="3" destOrd="0" parTransId="{281F2C5F-76C8-41AB-A44D-EB22389D5326}" sibTransId="{4DA400E7-C37B-4BB3-B5A2-7BA94593CB47}"/>
    <dgm:cxn modelId="{1B789AA6-BAE6-48B0-9F8D-D2A08FDF56A6}" srcId="{13BBD789-4E46-4B4D-9C6A-E8F4FAC70177}" destId="{FBE266A7-1B06-4AEF-9DC9-2690AE6689F9}" srcOrd="0" destOrd="0" parTransId="{D940C7E3-EC37-4B0C-B5BD-8837BE1DECED}" sibTransId="{CBCC50EB-419C-4749-A2DE-BEC0AB38FD90}"/>
    <dgm:cxn modelId="{8F27531F-D54E-884F-803A-C137816882DD}" type="presOf" srcId="{FBE266A7-1B06-4AEF-9DC9-2690AE6689F9}" destId="{F65B3B96-8048-4BEA-BA7D-32A6625C3598}" srcOrd="0" destOrd="0" presId="urn:microsoft.com/office/officeart/2005/8/layout/hList6"/>
    <dgm:cxn modelId="{79F31171-6755-4D44-8E19-84167F8C5E00}" type="presOf" srcId="{CF5CF120-88CF-4724-84C6-0BF84DEF8AB1}" destId="{8AF94F01-F148-471A-9214-8C91398326A9}" srcOrd="0" destOrd="0" presId="urn:microsoft.com/office/officeart/2005/8/layout/hList6"/>
    <dgm:cxn modelId="{B2B857EF-A2DF-674B-BBD1-02ECD15759E7}" type="presParOf" srcId="{0254244A-4690-436C-A069-1409A9AB97BE}" destId="{F65B3B96-8048-4BEA-BA7D-32A6625C3598}" srcOrd="0" destOrd="0" presId="urn:microsoft.com/office/officeart/2005/8/layout/hList6"/>
    <dgm:cxn modelId="{75F60704-6423-7C42-B0DD-A22D1C056EF2}" type="presParOf" srcId="{0254244A-4690-436C-A069-1409A9AB97BE}" destId="{1113B027-084F-455D-B0DB-F081D4F3D1B7}" srcOrd="1" destOrd="0" presId="urn:microsoft.com/office/officeart/2005/8/layout/hList6"/>
    <dgm:cxn modelId="{C9CCF2FF-8C45-E941-B1E8-F6EFA57994F9}" type="presParOf" srcId="{0254244A-4690-436C-A069-1409A9AB97BE}" destId="{B0E3FCFF-1DA0-496B-8ADA-D8D16D561EE1}" srcOrd="2" destOrd="0" presId="urn:microsoft.com/office/officeart/2005/8/layout/hList6"/>
    <dgm:cxn modelId="{07FCAD16-1EE6-9744-AFE6-4272A678955C}" type="presParOf" srcId="{0254244A-4690-436C-A069-1409A9AB97BE}" destId="{7F1AE09A-8B79-4D31-A64D-B088CFB4CECF}" srcOrd="3" destOrd="0" presId="urn:microsoft.com/office/officeart/2005/8/layout/hList6"/>
    <dgm:cxn modelId="{94343006-6BE9-564A-A9F2-5A56FEDDF27B}" type="presParOf" srcId="{0254244A-4690-436C-A069-1409A9AB97BE}" destId="{8AF94F01-F148-471A-9214-8C91398326A9}" srcOrd="4" destOrd="0" presId="urn:microsoft.com/office/officeart/2005/8/layout/hList6"/>
    <dgm:cxn modelId="{C6A50F44-BE97-9E49-8655-EC8027C392FA}" type="presParOf" srcId="{0254244A-4690-436C-A069-1409A9AB97BE}" destId="{04049868-1FFA-46AF-B161-2D4C20B383BC}" srcOrd="5" destOrd="0" presId="urn:microsoft.com/office/officeart/2005/8/layout/hList6"/>
    <dgm:cxn modelId="{E25BA7F1-F11E-7345-B1B0-659BB957CDF5}" type="presParOf" srcId="{0254244A-4690-436C-A069-1409A9AB97BE}" destId="{95BF24F9-7D25-4619-8D8E-83EB872EA2A6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5A4F8E-0F9E-47FE-B695-4F4CD1EC7B9C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A1A3CB-1B15-4498-BE9A-F1C457E77B27}">
      <dgm:prSet phldrT="[Text]"/>
      <dgm:spPr/>
      <dgm:t>
        <a:bodyPr/>
        <a:lstStyle/>
        <a:p>
          <a:r>
            <a:rPr lang="en-US" dirty="0" smtClean="0"/>
            <a:t>Your Business Model</a:t>
          </a:r>
          <a:endParaRPr lang="en-US" dirty="0"/>
        </a:p>
      </dgm:t>
    </dgm:pt>
    <dgm:pt modelId="{C4DD6317-8BA7-4448-9930-7145CDEC307F}" type="parTrans" cxnId="{D21A68C9-3844-4DE4-8096-CBECF762700D}">
      <dgm:prSet/>
      <dgm:spPr/>
      <dgm:t>
        <a:bodyPr/>
        <a:lstStyle/>
        <a:p>
          <a:endParaRPr lang="en-US"/>
        </a:p>
      </dgm:t>
    </dgm:pt>
    <dgm:pt modelId="{A5FB6E0A-E295-48C2-8A2E-73BAAE50C57E}" type="sibTrans" cxnId="{D21A68C9-3844-4DE4-8096-CBECF762700D}">
      <dgm:prSet/>
      <dgm:spPr/>
      <dgm:t>
        <a:bodyPr/>
        <a:lstStyle/>
        <a:p>
          <a:endParaRPr lang="en-US"/>
        </a:p>
      </dgm:t>
    </dgm:pt>
    <dgm:pt modelId="{D04542F6-0821-405F-9642-4E8071A50289}">
      <dgm:prSet phldrT="[Text]"/>
      <dgm:spPr/>
      <dgm:t>
        <a:bodyPr/>
        <a:lstStyle/>
        <a:p>
          <a:r>
            <a:rPr lang="en-US" dirty="0" smtClean="0"/>
            <a:t>Income Statement</a:t>
          </a:r>
          <a:endParaRPr lang="en-US" dirty="0"/>
        </a:p>
      </dgm:t>
    </dgm:pt>
    <dgm:pt modelId="{3C5D59DF-9822-4C15-9836-BAC8800D2AF8}" type="parTrans" cxnId="{497ACEC3-F0A0-4D3E-BD5D-487A16823858}">
      <dgm:prSet/>
      <dgm:spPr/>
      <dgm:t>
        <a:bodyPr/>
        <a:lstStyle/>
        <a:p>
          <a:endParaRPr lang="en-US"/>
        </a:p>
      </dgm:t>
    </dgm:pt>
    <dgm:pt modelId="{1708D519-DF6C-484B-A1A6-BDB4CD7A2001}" type="sibTrans" cxnId="{497ACEC3-F0A0-4D3E-BD5D-487A16823858}">
      <dgm:prSet/>
      <dgm:spPr/>
      <dgm:t>
        <a:bodyPr/>
        <a:lstStyle/>
        <a:p>
          <a:endParaRPr lang="en-US"/>
        </a:p>
      </dgm:t>
    </dgm:pt>
    <dgm:pt modelId="{737F95DE-DBAF-4830-9562-62A0F7AA2D99}">
      <dgm:prSet phldrT="[Text]"/>
      <dgm:spPr/>
      <dgm:t>
        <a:bodyPr/>
        <a:lstStyle/>
        <a:p>
          <a:r>
            <a:rPr lang="en-US" dirty="0" smtClean="0"/>
            <a:t>Balance Sheet</a:t>
          </a:r>
          <a:endParaRPr lang="en-US" dirty="0"/>
        </a:p>
      </dgm:t>
    </dgm:pt>
    <dgm:pt modelId="{38A696A7-2C64-4307-A20A-131C32C4A805}" type="parTrans" cxnId="{C3982B69-CD69-4D8F-A1E7-935BA22FD531}">
      <dgm:prSet/>
      <dgm:spPr/>
      <dgm:t>
        <a:bodyPr/>
        <a:lstStyle/>
        <a:p>
          <a:endParaRPr lang="en-US"/>
        </a:p>
      </dgm:t>
    </dgm:pt>
    <dgm:pt modelId="{1A274AF6-B739-42AB-A202-AB444636F8BA}" type="sibTrans" cxnId="{C3982B69-CD69-4D8F-A1E7-935BA22FD531}">
      <dgm:prSet/>
      <dgm:spPr/>
      <dgm:t>
        <a:bodyPr/>
        <a:lstStyle/>
        <a:p>
          <a:endParaRPr lang="en-US"/>
        </a:p>
      </dgm:t>
    </dgm:pt>
    <dgm:pt modelId="{C4B27977-9037-4036-8E09-C7FD56C1D4A6}">
      <dgm:prSet phldrT="[Text]"/>
      <dgm:spPr/>
      <dgm:t>
        <a:bodyPr/>
        <a:lstStyle/>
        <a:p>
          <a:r>
            <a:rPr lang="en-US" dirty="0" smtClean="0"/>
            <a:t>Statement of Cash Flows</a:t>
          </a:r>
          <a:endParaRPr lang="en-US" dirty="0"/>
        </a:p>
      </dgm:t>
    </dgm:pt>
    <dgm:pt modelId="{13F8D90C-5B5C-4DEB-8C59-E34D6BE25C15}" type="parTrans" cxnId="{C534C626-F2E0-4849-9520-D7166B065310}">
      <dgm:prSet/>
      <dgm:spPr/>
      <dgm:t>
        <a:bodyPr/>
        <a:lstStyle/>
        <a:p>
          <a:endParaRPr lang="en-US"/>
        </a:p>
      </dgm:t>
    </dgm:pt>
    <dgm:pt modelId="{4B3FEB87-41E9-4830-94D0-2F8BACAC7620}" type="sibTrans" cxnId="{C534C626-F2E0-4849-9520-D7166B065310}">
      <dgm:prSet/>
      <dgm:spPr/>
      <dgm:t>
        <a:bodyPr/>
        <a:lstStyle/>
        <a:p>
          <a:endParaRPr lang="en-US"/>
        </a:p>
      </dgm:t>
    </dgm:pt>
    <dgm:pt modelId="{EFB474C6-5951-4584-9C3D-E1576C5118A9}">
      <dgm:prSet phldrT="[Text]"/>
      <dgm:spPr/>
      <dgm:t>
        <a:bodyPr/>
        <a:lstStyle/>
        <a:p>
          <a:endParaRPr lang="en-US" dirty="0"/>
        </a:p>
      </dgm:t>
    </dgm:pt>
    <dgm:pt modelId="{CCB41FF8-4EAB-4774-B690-615D4B441483}" type="parTrans" cxnId="{7660E19D-0684-41C0-86F7-8F495ACBAC74}">
      <dgm:prSet/>
      <dgm:spPr/>
      <dgm:t>
        <a:bodyPr/>
        <a:lstStyle/>
        <a:p>
          <a:endParaRPr lang="en-US"/>
        </a:p>
      </dgm:t>
    </dgm:pt>
    <dgm:pt modelId="{D3C67DB8-5BEF-448A-BACF-5D755205435B}" type="sibTrans" cxnId="{7660E19D-0684-41C0-86F7-8F495ACBAC74}">
      <dgm:prSet/>
      <dgm:spPr/>
      <dgm:t>
        <a:bodyPr/>
        <a:lstStyle/>
        <a:p>
          <a:endParaRPr lang="en-US"/>
        </a:p>
      </dgm:t>
    </dgm:pt>
    <dgm:pt modelId="{9E6D57B3-E28A-4918-9A45-9335E9660442}" type="pres">
      <dgm:prSet presAssocID="{FE5A4F8E-0F9E-47FE-B695-4F4CD1EC7B9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A4E653-1C67-4CF6-99D2-C63CA0EE3C0A}" type="pres">
      <dgm:prSet presAssocID="{6EA1A3CB-1B15-4498-BE9A-F1C457E77B27}" presName="centerShape" presStyleLbl="node0" presStyleIdx="0" presStyleCnt="1"/>
      <dgm:spPr/>
      <dgm:t>
        <a:bodyPr/>
        <a:lstStyle/>
        <a:p>
          <a:endParaRPr lang="en-US"/>
        </a:p>
      </dgm:t>
    </dgm:pt>
    <dgm:pt modelId="{B60D38E8-2760-4B81-8164-27C99896BDA3}" type="pres">
      <dgm:prSet presAssocID="{D04542F6-0821-405F-9642-4E8071A5028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75D07E-A7BE-475F-8B41-8CF166D1A3B6}" type="pres">
      <dgm:prSet presAssocID="{D04542F6-0821-405F-9642-4E8071A50289}" presName="dummy" presStyleCnt="0"/>
      <dgm:spPr/>
    </dgm:pt>
    <dgm:pt modelId="{651F8C8F-99F7-4BF6-A6D5-4AC72FDFA7CE}" type="pres">
      <dgm:prSet presAssocID="{1708D519-DF6C-484B-A1A6-BDB4CD7A200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9A591E5-17D0-4390-9F0D-586033CD4EF8}" type="pres">
      <dgm:prSet presAssocID="{737F95DE-DBAF-4830-9562-62A0F7AA2D9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EC8E5-EF04-4227-BC3A-7A490FC6F551}" type="pres">
      <dgm:prSet presAssocID="{737F95DE-DBAF-4830-9562-62A0F7AA2D99}" presName="dummy" presStyleCnt="0"/>
      <dgm:spPr/>
    </dgm:pt>
    <dgm:pt modelId="{92B66233-3E2B-4A94-9EF8-7E44E8CA0C93}" type="pres">
      <dgm:prSet presAssocID="{1A274AF6-B739-42AB-A202-AB444636F8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077AC56-49E6-411F-87E0-708D3A98FB1E}" type="pres">
      <dgm:prSet presAssocID="{C4B27977-9037-4036-8E09-C7FD56C1D4A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BA097-21C3-457E-B832-7DA305C61D3F}" type="pres">
      <dgm:prSet presAssocID="{C4B27977-9037-4036-8E09-C7FD56C1D4A6}" presName="dummy" presStyleCnt="0"/>
      <dgm:spPr/>
    </dgm:pt>
    <dgm:pt modelId="{74636653-8847-4C15-92B3-604716D0CAC5}" type="pres">
      <dgm:prSet presAssocID="{4B3FEB87-41E9-4830-94D0-2F8BACAC7620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3E7C1A4-3334-1E40-AFA1-E8DB7025FCFF}" type="presOf" srcId="{737F95DE-DBAF-4830-9562-62A0F7AA2D99}" destId="{D9A591E5-17D0-4390-9F0D-586033CD4EF8}" srcOrd="0" destOrd="0" presId="urn:microsoft.com/office/officeart/2005/8/layout/radial6"/>
    <dgm:cxn modelId="{7660E19D-0684-41C0-86F7-8F495ACBAC74}" srcId="{FE5A4F8E-0F9E-47FE-B695-4F4CD1EC7B9C}" destId="{EFB474C6-5951-4584-9C3D-E1576C5118A9}" srcOrd="1" destOrd="0" parTransId="{CCB41FF8-4EAB-4774-B690-615D4B441483}" sibTransId="{D3C67DB8-5BEF-448A-BACF-5D755205435B}"/>
    <dgm:cxn modelId="{D21A68C9-3844-4DE4-8096-CBECF762700D}" srcId="{FE5A4F8E-0F9E-47FE-B695-4F4CD1EC7B9C}" destId="{6EA1A3CB-1B15-4498-BE9A-F1C457E77B27}" srcOrd="0" destOrd="0" parTransId="{C4DD6317-8BA7-4448-9930-7145CDEC307F}" sibTransId="{A5FB6E0A-E295-48C2-8A2E-73BAAE50C57E}"/>
    <dgm:cxn modelId="{4B0EB73A-936A-F44B-8041-0442C83C2E75}" type="presOf" srcId="{C4B27977-9037-4036-8E09-C7FD56C1D4A6}" destId="{7077AC56-49E6-411F-87E0-708D3A98FB1E}" srcOrd="0" destOrd="0" presId="urn:microsoft.com/office/officeart/2005/8/layout/radial6"/>
    <dgm:cxn modelId="{79521E9A-8CFE-D14D-B0EF-2A596D4749BF}" type="presOf" srcId="{6EA1A3CB-1B15-4498-BE9A-F1C457E77B27}" destId="{9DA4E653-1C67-4CF6-99D2-C63CA0EE3C0A}" srcOrd="0" destOrd="0" presId="urn:microsoft.com/office/officeart/2005/8/layout/radial6"/>
    <dgm:cxn modelId="{C3982B69-CD69-4D8F-A1E7-935BA22FD531}" srcId="{6EA1A3CB-1B15-4498-BE9A-F1C457E77B27}" destId="{737F95DE-DBAF-4830-9562-62A0F7AA2D99}" srcOrd="1" destOrd="0" parTransId="{38A696A7-2C64-4307-A20A-131C32C4A805}" sibTransId="{1A274AF6-B739-42AB-A202-AB444636F8BA}"/>
    <dgm:cxn modelId="{9BC6A0E5-D868-1746-BB84-0F3AB2736203}" type="presOf" srcId="{1708D519-DF6C-484B-A1A6-BDB4CD7A2001}" destId="{651F8C8F-99F7-4BF6-A6D5-4AC72FDFA7CE}" srcOrd="0" destOrd="0" presId="urn:microsoft.com/office/officeart/2005/8/layout/radial6"/>
    <dgm:cxn modelId="{89E47F48-DDE6-4842-8C43-38E21A5315D7}" type="presOf" srcId="{D04542F6-0821-405F-9642-4E8071A50289}" destId="{B60D38E8-2760-4B81-8164-27C99896BDA3}" srcOrd="0" destOrd="0" presId="urn:microsoft.com/office/officeart/2005/8/layout/radial6"/>
    <dgm:cxn modelId="{FEC7DCC7-93F0-424A-83E0-4D0E34A66919}" type="presOf" srcId="{4B3FEB87-41E9-4830-94D0-2F8BACAC7620}" destId="{74636653-8847-4C15-92B3-604716D0CAC5}" srcOrd="0" destOrd="0" presId="urn:microsoft.com/office/officeart/2005/8/layout/radial6"/>
    <dgm:cxn modelId="{4E92DCFC-C25A-AC44-9911-A88F5BC7F979}" type="presOf" srcId="{FE5A4F8E-0F9E-47FE-B695-4F4CD1EC7B9C}" destId="{9E6D57B3-E28A-4918-9A45-9335E9660442}" srcOrd="0" destOrd="0" presId="urn:microsoft.com/office/officeart/2005/8/layout/radial6"/>
    <dgm:cxn modelId="{497ACEC3-F0A0-4D3E-BD5D-487A16823858}" srcId="{6EA1A3CB-1B15-4498-BE9A-F1C457E77B27}" destId="{D04542F6-0821-405F-9642-4E8071A50289}" srcOrd="0" destOrd="0" parTransId="{3C5D59DF-9822-4C15-9836-BAC8800D2AF8}" sibTransId="{1708D519-DF6C-484B-A1A6-BDB4CD7A2001}"/>
    <dgm:cxn modelId="{4B21775E-4823-264C-A431-E201638ABA8C}" type="presOf" srcId="{1A274AF6-B739-42AB-A202-AB444636F8BA}" destId="{92B66233-3E2B-4A94-9EF8-7E44E8CA0C93}" srcOrd="0" destOrd="0" presId="urn:microsoft.com/office/officeart/2005/8/layout/radial6"/>
    <dgm:cxn modelId="{C534C626-F2E0-4849-9520-D7166B065310}" srcId="{6EA1A3CB-1B15-4498-BE9A-F1C457E77B27}" destId="{C4B27977-9037-4036-8E09-C7FD56C1D4A6}" srcOrd="2" destOrd="0" parTransId="{13F8D90C-5B5C-4DEB-8C59-E34D6BE25C15}" sibTransId="{4B3FEB87-41E9-4830-94D0-2F8BACAC7620}"/>
    <dgm:cxn modelId="{F85C554E-4425-BD44-9A4B-0448F92977CF}" type="presParOf" srcId="{9E6D57B3-E28A-4918-9A45-9335E9660442}" destId="{9DA4E653-1C67-4CF6-99D2-C63CA0EE3C0A}" srcOrd="0" destOrd="0" presId="urn:microsoft.com/office/officeart/2005/8/layout/radial6"/>
    <dgm:cxn modelId="{471F56A4-64F4-874E-B7B0-0BCABA53BF96}" type="presParOf" srcId="{9E6D57B3-E28A-4918-9A45-9335E9660442}" destId="{B60D38E8-2760-4B81-8164-27C99896BDA3}" srcOrd="1" destOrd="0" presId="urn:microsoft.com/office/officeart/2005/8/layout/radial6"/>
    <dgm:cxn modelId="{C504F269-DB38-214D-9A98-BE47F96A0F95}" type="presParOf" srcId="{9E6D57B3-E28A-4918-9A45-9335E9660442}" destId="{B775D07E-A7BE-475F-8B41-8CF166D1A3B6}" srcOrd="2" destOrd="0" presId="urn:microsoft.com/office/officeart/2005/8/layout/radial6"/>
    <dgm:cxn modelId="{B4DD61C7-C0FB-2E4C-9F6F-F7B15D8DB555}" type="presParOf" srcId="{9E6D57B3-E28A-4918-9A45-9335E9660442}" destId="{651F8C8F-99F7-4BF6-A6D5-4AC72FDFA7CE}" srcOrd="3" destOrd="0" presId="urn:microsoft.com/office/officeart/2005/8/layout/radial6"/>
    <dgm:cxn modelId="{FD8D936C-F9EB-974A-B826-F008730D564C}" type="presParOf" srcId="{9E6D57B3-E28A-4918-9A45-9335E9660442}" destId="{D9A591E5-17D0-4390-9F0D-586033CD4EF8}" srcOrd="4" destOrd="0" presId="urn:microsoft.com/office/officeart/2005/8/layout/radial6"/>
    <dgm:cxn modelId="{B5DC4837-0E69-654F-BF8A-E4CD9C50A49D}" type="presParOf" srcId="{9E6D57B3-E28A-4918-9A45-9335E9660442}" destId="{FD0EC8E5-EF04-4227-BC3A-7A490FC6F551}" srcOrd="5" destOrd="0" presId="urn:microsoft.com/office/officeart/2005/8/layout/radial6"/>
    <dgm:cxn modelId="{233378BC-F06F-5446-8E31-8BAADAEB4755}" type="presParOf" srcId="{9E6D57B3-E28A-4918-9A45-9335E9660442}" destId="{92B66233-3E2B-4A94-9EF8-7E44E8CA0C93}" srcOrd="6" destOrd="0" presId="urn:microsoft.com/office/officeart/2005/8/layout/radial6"/>
    <dgm:cxn modelId="{192D28E7-C821-9142-B9B0-BE98BD0D87EB}" type="presParOf" srcId="{9E6D57B3-E28A-4918-9A45-9335E9660442}" destId="{7077AC56-49E6-411F-87E0-708D3A98FB1E}" srcOrd="7" destOrd="0" presId="urn:microsoft.com/office/officeart/2005/8/layout/radial6"/>
    <dgm:cxn modelId="{FFE0E3B4-A0D5-FB4A-90FF-CD88CB3F10E0}" type="presParOf" srcId="{9E6D57B3-E28A-4918-9A45-9335E9660442}" destId="{6EABA097-21C3-457E-B832-7DA305C61D3F}" srcOrd="8" destOrd="0" presId="urn:microsoft.com/office/officeart/2005/8/layout/radial6"/>
    <dgm:cxn modelId="{E5586DA0-7EAB-6348-A7B4-39CEDD81CB5A}" type="presParOf" srcId="{9E6D57B3-E28A-4918-9A45-9335E9660442}" destId="{74636653-8847-4C15-92B3-604716D0CAC5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36653-8847-4C15-92B3-604716D0CAC5}">
      <dsp:nvSpPr>
        <dsp:cNvPr id="0" name=""/>
        <dsp:cNvSpPr/>
      </dsp:nvSpPr>
      <dsp:spPr>
        <a:xfrm>
          <a:off x="2226059" y="554198"/>
          <a:ext cx="3701280" cy="3701280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66233-3E2B-4A94-9EF8-7E44E8CA0C93}">
      <dsp:nvSpPr>
        <dsp:cNvPr id="0" name=""/>
        <dsp:cNvSpPr/>
      </dsp:nvSpPr>
      <dsp:spPr>
        <a:xfrm>
          <a:off x="2226059" y="554198"/>
          <a:ext cx="3701280" cy="3701280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F8C8F-99F7-4BF6-A6D5-4AC72FDFA7CE}">
      <dsp:nvSpPr>
        <dsp:cNvPr id="0" name=""/>
        <dsp:cNvSpPr/>
      </dsp:nvSpPr>
      <dsp:spPr>
        <a:xfrm>
          <a:off x="2226059" y="554198"/>
          <a:ext cx="3701280" cy="3701280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4E653-1C67-4CF6-99D2-C63CA0EE3C0A}">
      <dsp:nvSpPr>
        <dsp:cNvPr id="0" name=""/>
        <dsp:cNvSpPr/>
      </dsp:nvSpPr>
      <dsp:spPr>
        <a:xfrm>
          <a:off x="3224733" y="1552872"/>
          <a:ext cx="1703933" cy="17039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Your Business Model</a:t>
          </a:r>
          <a:endParaRPr lang="en-US" sz="2700" kern="1200" dirty="0"/>
        </a:p>
      </dsp:txBody>
      <dsp:txXfrm>
        <a:off x="3474268" y="1802407"/>
        <a:ext cx="1204863" cy="1204863"/>
      </dsp:txXfrm>
    </dsp:sp>
    <dsp:sp modelId="{B60D38E8-2760-4B81-8164-27C99896BDA3}">
      <dsp:nvSpPr>
        <dsp:cNvPr id="0" name=""/>
        <dsp:cNvSpPr/>
      </dsp:nvSpPr>
      <dsp:spPr>
        <a:xfrm>
          <a:off x="3480323" y="761"/>
          <a:ext cx="1192753" cy="11927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Income Statement</a:t>
          </a:r>
          <a:endParaRPr lang="en-US" sz="1600" kern="1200" dirty="0"/>
        </a:p>
      </dsp:txBody>
      <dsp:txXfrm>
        <a:off x="3654998" y="175436"/>
        <a:ext cx="843403" cy="843403"/>
      </dsp:txXfrm>
    </dsp:sp>
    <dsp:sp modelId="{D9A591E5-17D0-4390-9F0D-586033CD4EF8}">
      <dsp:nvSpPr>
        <dsp:cNvPr id="0" name=""/>
        <dsp:cNvSpPr/>
      </dsp:nvSpPr>
      <dsp:spPr>
        <a:xfrm>
          <a:off x="5045838" y="2712312"/>
          <a:ext cx="1192753" cy="11927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Balance Sheet</a:t>
          </a:r>
          <a:endParaRPr lang="en-US" sz="1600" kern="1200" dirty="0"/>
        </a:p>
      </dsp:txBody>
      <dsp:txXfrm>
        <a:off x="5220513" y="2886987"/>
        <a:ext cx="843403" cy="843403"/>
      </dsp:txXfrm>
    </dsp:sp>
    <dsp:sp modelId="{7077AC56-49E6-411F-87E0-708D3A98FB1E}">
      <dsp:nvSpPr>
        <dsp:cNvPr id="0" name=""/>
        <dsp:cNvSpPr/>
      </dsp:nvSpPr>
      <dsp:spPr>
        <a:xfrm>
          <a:off x="1914808" y="2712312"/>
          <a:ext cx="1192753" cy="11927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Statement of Cash Flows</a:t>
          </a:r>
          <a:endParaRPr lang="en-US" sz="1600" kern="1200" dirty="0"/>
        </a:p>
      </dsp:txBody>
      <dsp:txXfrm>
        <a:off x="2089483" y="2886987"/>
        <a:ext cx="843403" cy="843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B3B96-8048-4BEA-BA7D-32A6625C3598}">
      <dsp:nvSpPr>
        <dsp:cNvPr id="0" name=""/>
        <dsp:cNvSpPr/>
      </dsp:nvSpPr>
      <dsp:spPr>
        <a:xfrm rot="16200000">
          <a:off x="-1281500" y="1283465"/>
          <a:ext cx="4495800" cy="1928868"/>
        </a:xfrm>
        <a:prstGeom prst="flowChartManualOperation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893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Arial"/>
              <a:cs typeface="Arial"/>
            </a:rPr>
            <a:t>Business Model</a:t>
          </a:r>
          <a:endParaRPr lang="en-US" sz="2500" kern="1200" dirty="0">
            <a:latin typeface="Arial"/>
            <a:cs typeface="Arial"/>
          </a:endParaRPr>
        </a:p>
      </dsp:txBody>
      <dsp:txXfrm rot="5400000">
        <a:off x="1966" y="899159"/>
        <a:ext cx="1928868" cy="2697480"/>
      </dsp:txXfrm>
    </dsp:sp>
    <dsp:sp modelId="{B0E3FCFF-1DA0-496B-8ADA-D8D16D561EE1}">
      <dsp:nvSpPr>
        <dsp:cNvPr id="0" name=""/>
        <dsp:cNvSpPr/>
      </dsp:nvSpPr>
      <dsp:spPr>
        <a:xfrm rot="16200000">
          <a:off x="792033" y="1283465"/>
          <a:ext cx="4495800" cy="19288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893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Arial"/>
              <a:cs typeface="Arial"/>
            </a:rPr>
            <a:t>Milestones</a:t>
          </a:r>
          <a:endParaRPr lang="en-US" sz="2500" kern="1200" dirty="0">
            <a:latin typeface="Arial"/>
            <a:cs typeface="Arial"/>
          </a:endParaRPr>
        </a:p>
      </dsp:txBody>
      <dsp:txXfrm rot="5400000">
        <a:off x="2075499" y="899159"/>
        <a:ext cx="1928868" cy="2697480"/>
      </dsp:txXfrm>
    </dsp:sp>
    <dsp:sp modelId="{2A69ED04-FD1E-4DFE-BCA9-6B3A5EF79290}">
      <dsp:nvSpPr>
        <dsp:cNvPr id="0" name=""/>
        <dsp:cNvSpPr/>
      </dsp:nvSpPr>
      <dsp:spPr>
        <a:xfrm rot="16200000">
          <a:off x="2865566" y="1283465"/>
          <a:ext cx="4495800" cy="19288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893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Arial"/>
              <a:cs typeface="Arial"/>
            </a:rPr>
            <a:t>Forecasts and Operating Plan</a:t>
          </a:r>
          <a:endParaRPr lang="en-US" sz="2500" kern="1200" dirty="0">
            <a:latin typeface="Arial"/>
            <a:cs typeface="Arial"/>
          </a:endParaRPr>
        </a:p>
      </dsp:txBody>
      <dsp:txXfrm rot="5400000">
        <a:off x="4149032" y="899159"/>
        <a:ext cx="1928868" cy="2697480"/>
      </dsp:txXfrm>
    </dsp:sp>
    <dsp:sp modelId="{95BF24F9-7D25-4619-8D8E-83EB872EA2A6}">
      <dsp:nvSpPr>
        <dsp:cNvPr id="0" name=""/>
        <dsp:cNvSpPr/>
      </dsp:nvSpPr>
      <dsp:spPr>
        <a:xfrm rot="16200000">
          <a:off x="4939100" y="1283465"/>
          <a:ext cx="4495800" cy="19288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893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Arial"/>
              <a:cs typeface="Arial"/>
            </a:rPr>
            <a:t>Financial Statements</a:t>
          </a:r>
          <a:endParaRPr lang="en-US" sz="2500" kern="1200" dirty="0">
            <a:latin typeface="Arial"/>
            <a:cs typeface="Arial"/>
          </a:endParaRPr>
        </a:p>
      </dsp:txBody>
      <dsp:txXfrm rot="5400000">
        <a:off x="6222566" y="899159"/>
        <a:ext cx="1928868" cy="2697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B3B96-8048-4BEA-BA7D-32A6625C3598}">
      <dsp:nvSpPr>
        <dsp:cNvPr id="0" name=""/>
        <dsp:cNvSpPr/>
      </dsp:nvSpPr>
      <dsp:spPr>
        <a:xfrm rot="16200000">
          <a:off x="-956009" y="957014"/>
          <a:ext cx="4525962" cy="261193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7101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/>
              <a:cs typeface="Arial"/>
            </a:rPr>
            <a:t>Business Model</a:t>
          </a:r>
          <a:endParaRPr lang="en-US" sz="18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What is your business?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How do you plan to bring the product to market?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Where does the money flow?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How does the product move?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What is your revenue model?</a:t>
          </a:r>
          <a:endParaRPr lang="en-US" sz="1400" kern="1200" dirty="0">
            <a:latin typeface="Arial"/>
            <a:cs typeface="Arial"/>
          </a:endParaRPr>
        </a:p>
      </dsp:txBody>
      <dsp:txXfrm rot="5400000">
        <a:off x="1005" y="905192"/>
        <a:ext cx="2611933" cy="2715578"/>
      </dsp:txXfrm>
    </dsp:sp>
    <dsp:sp modelId="{3500A0D6-2A55-412D-8FC1-B86885F3C847}">
      <dsp:nvSpPr>
        <dsp:cNvPr id="0" name=""/>
        <dsp:cNvSpPr/>
      </dsp:nvSpPr>
      <dsp:spPr>
        <a:xfrm rot="16200000">
          <a:off x="1851818" y="957014"/>
          <a:ext cx="4525962" cy="261193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7101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/>
              <a:cs typeface="Arial"/>
            </a:rPr>
            <a:t>Unit Economics</a:t>
          </a:r>
          <a:endParaRPr lang="en-US" sz="18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What is the relevant “unit”?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What is are the costs and revenue associated with that unit?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Fixed and variable?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Customer acquisition costs?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Lifetime value of a customer?</a:t>
          </a:r>
          <a:endParaRPr lang="en-US" sz="1400" kern="1200" dirty="0">
            <a:latin typeface="Arial"/>
            <a:cs typeface="Arial"/>
          </a:endParaRPr>
        </a:p>
      </dsp:txBody>
      <dsp:txXfrm rot="5400000">
        <a:off x="2808832" y="905192"/>
        <a:ext cx="2611933" cy="2715578"/>
      </dsp:txXfrm>
    </dsp:sp>
    <dsp:sp modelId="{8AF94F01-F148-471A-9214-8C91398326A9}">
      <dsp:nvSpPr>
        <dsp:cNvPr id="0" name=""/>
        <dsp:cNvSpPr/>
      </dsp:nvSpPr>
      <dsp:spPr>
        <a:xfrm rot="16200000">
          <a:off x="4659647" y="957014"/>
          <a:ext cx="4525962" cy="261193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7101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/>
              <a:cs typeface="Arial"/>
            </a:rPr>
            <a:t>Scalability</a:t>
          </a:r>
          <a:endParaRPr lang="en-US" sz="18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What is lifetime value of Customer?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How do economics change (improve) over time?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What cost, revenue, customer acquisition assumptions change and why?</a:t>
          </a:r>
          <a:endParaRPr lang="en-US" sz="1400" kern="1200" dirty="0">
            <a:latin typeface="Arial"/>
            <a:cs typeface="Arial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/>
              <a:cs typeface="Arial"/>
            </a:rPr>
            <a:t>How can you validate those assumptions?</a:t>
          </a:r>
          <a:endParaRPr lang="en-US" sz="1400" kern="1200" dirty="0">
            <a:latin typeface="Arial"/>
            <a:cs typeface="Arial"/>
          </a:endParaRPr>
        </a:p>
      </dsp:txBody>
      <dsp:txXfrm rot="5400000">
        <a:off x="5616661" y="905192"/>
        <a:ext cx="2611933" cy="2715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B3B96-8048-4BEA-BA7D-32A6625C3598}">
      <dsp:nvSpPr>
        <dsp:cNvPr id="0" name=""/>
        <dsp:cNvSpPr/>
      </dsp:nvSpPr>
      <dsp:spPr>
        <a:xfrm rot="16200000">
          <a:off x="-1281500" y="1283465"/>
          <a:ext cx="4495800" cy="1928868"/>
        </a:xfrm>
        <a:prstGeom prst="flowChartManualOperation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8811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Business Model</a:t>
          </a:r>
          <a:endParaRPr lang="en-US" sz="2800" kern="1200" dirty="0"/>
        </a:p>
      </dsp:txBody>
      <dsp:txXfrm rot="5400000">
        <a:off x="1966" y="899159"/>
        <a:ext cx="1928868" cy="2697480"/>
      </dsp:txXfrm>
    </dsp:sp>
    <dsp:sp modelId="{B0E3FCFF-1DA0-496B-8ADA-D8D16D561EE1}">
      <dsp:nvSpPr>
        <dsp:cNvPr id="0" name=""/>
        <dsp:cNvSpPr/>
      </dsp:nvSpPr>
      <dsp:spPr>
        <a:xfrm rot="16200000">
          <a:off x="792033" y="1283465"/>
          <a:ext cx="4495800" cy="1928868"/>
        </a:xfrm>
        <a:prstGeom prst="flowChartManualOperation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8811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Milestones</a:t>
          </a:r>
          <a:endParaRPr lang="en-US" sz="2800" kern="1200" dirty="0"/>
        </a:p>
      </dsp:txBody>
      <dsp:txXfrm rot="5400000">
        <a:off x="2075499" y="899159"/>
        <a:ext cx="1928868" cy="2697480"/>
      </dsp:txXfrm>
    </dsp:sp>
    <dsp:sp modelId="{2A69ED04-FD1E-4DFE-BCA9-6B3A5EF79290}">
      <dsp:nvSpPr>
        <dsp:cNvPr id="0" name=""/>
        <dsp:cNvSpPr/>
      </dsp:nvSpPr>
      <dsp:spPr>
        <a:xfrm rot="16200000">
          <a:off x="2865566" y="1283465"/>
          <a:ext cx="4495800" cy="19288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8811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Forecasts and Operating Plan</a:t>
          </a:r>
          <a:endParaRPr lang="en-US" sz="2800" kern="1200" dirty="0"/>
        </a:p>
      </dsp:txBody>
      <dsp:txXfrm rot="5400000">
        <a:off x="4149032" y="899159"/>
        <a:ext cx="1928868" cy="2697480"/>
      </dsp:txXfrm>
    </dsp:sp>
    <dsp:sp modelId="{95BF24F9-7D25-4619-8D8E-83EB872EA2A6}">
      <dsp:nvSpPr>
        <dsp:cNvPr id="0" name=""/>
        <dsp:cNvSpPr/>
      </dsp:nvSpPr>
      <dsp:spPr>
        <a:xfrm rot="16200000">
          <a:off x="4939100" y="1283465"/>
          <a:ext cx="4495800" cy="19288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8811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Financial Statements</a:t>
          </a:r>
          <a:endParaRPr lang="en-US" sz="2800" kern="1200" dirty="0"/>
        </a:p>
      </dsp:txBody>
      <dsp:txXfrm rot="5400000">
        <a:off x="6222566" y="899159"/>
        <a:ext cx="1928868" cy="2697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B3B96-8048-4BEA-BA7D-32A6625C3598}">
      <dsp:nvSpPr>
        <dsp:cNvPr id="0" name=""/>
        <dsp:cNvSpPr/>
      </dsp:nvSpPr>
      <dsp:spPr>
        <a:xfrm rot="16200000">
          <a:off x="-1281500" y="1283465"/>
          <a:ext cx="4495800" cy="1928868"/>
        </a:xfrm>
        <a:prstGeom prst="flowChartManualOperation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8811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Business Model</a:t>
          </a:r>
          <a:endParaRPr lang="en-US" sz="2800" kern="1200" dirty="0"/>
        </a:p>
      </dsp:txBody>
      <dsp:txXfrm rot="5400000">
        <a:off x="1966" y="899159"/>
        <a:ext cx="1928868" cy="2697480"/>
      </dsp:txXfrm>
    </dsp:sp>
    <dsp:sp modelId="{B0E3FCFF-1DA0-496B-8ADA-D8D16D561EE1}">
      <dsp:nvSpPr>
        <dsp:cNvPr id="0" name=""/>
        <dsp:cNvSpPr/>
      </dsp:nvSpPr>
      <dsp:spPr>
        <a:xfrm rot="16200000">
          <a:off x="792033" y="1283465"/>
          <a:ext cx="4495800" cy="1928868"/>
        </a:xfrm>
        <a:prstGeom prst="flowChartManualOperation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8811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Milestones</a:t>
          </a:r>
          <a:endParaRPr lang="en-US" sz="2800" kern="1200" dirty="0"/>
        </a:p>
      </dsp:txBody>
      <dsp:txXfrm rot="5400000">
        <a:off x="2075499" y="899159"/>
        <a:ext cx="1928868" cy="2697480"/>
      </dsp:txXfrm>
    </dsp:sp>
    <dsp:sp modelId="{8AF94F01-F148-471A-9214-8C91398326A9}">
      <dsp:nvSpPr>
        <dsp:cNvPr id="0" name=""/>
        <dsp:cNvSpPr/>
      </dsp:nvSpPr>
      <dsp:spPr>
        <a:xfrm rot="16200000">
          <a:off x="2865566" y="1283465"/>
          <a:ext cx="4495800" cy="1928868"/>
        </a:xfrm>
        <a:prstGeom prst="flowChartManualOperation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8811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Forecasts and Operating Plan</a:t>
          </a:r>
          <a:endParaRPr lang="en-US" sz="2800" kern="1200" dirty="0"/>
        </a:p>
      </dsp:txBody>
      <dsp:txXfrm rot="5400000">
        <a:off x="4149032" y="899159"/>
        <a:ext cx="1928868" cy="2697480"/>
      </dsp:txXfrm>
    </dsp:sp>
    <dsp:sp modelId="{95BF24F9-7D25-4619-8D8E-83EB872EA2A6}">
      <dsp:nvSpPr>
        <dsp:cNvPr id="0" name=""/>
        <dsp:cNvSpPr/>
      </dsp:nvSpPr>
      <dsp:spPr>
        <a:xfrm rot="16200000">
          <a:off x="4939100" y="1283465"/>
          <a:ext cx="4495800" cy="19288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8811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Financial Statements</a:t>
          </a:r>
          <a:endParaRPr lang="en-US" sz="2800" kern="1200" dirty="0"/>
        </a:p>
      </dsp:txBody>
      <dsp:txXfrm rot="5400000">
        <a:off x="6222566" y="899159"/>
        <a:ext cx="1928868" cy="26974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0940" y="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6846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0940" y="646846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F8C6B295-E165-4608-8444-F92AF6C64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0940" y="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8663" y="511175"/>
            <a:ext cx="3405187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5152" y="3235394"/>
            <a:ext cx="7952209" cy="30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6846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0940" y="6468460"/>
            <a:ext cx="4309323" cy="34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7834CB7C-2038-4F50-BE08-2FEC23BF6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87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43E54C9-8A7F-4F10-A055-FB2DFC980F3C}" type="slidenum">
              <a:rPr lang="en-US" smtClean="0">
                <a:latin typeface="Times New Roman" pitchFamily="18" charset="0"/>
                <a:ea typeface="Osaka"/>
                <a:cs typeface="Osak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mtClean="0">
              <a:latin typeface="Times New Roman" pitchFamily="18" charset="0"/>
              <a:ea typeface="Osaka"/>
              <a:cs typeface="Osaka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5187" cy="2554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94253" y="3234928"/>
            <a:ext cx="7954009" cy="30646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dirty="0" smtClean="0">
                <a:solidFill>
                  <a:srgbClr val="FF0000"/>
                </a:solidFill>
              </a:rPr>
              <a:t>Change title</a:t>
            </a:r>
            <a:r>
              <a:rPr lang="en-US" baseline="0" dirty="0" smtClean="0">
                <a:solidFill>
                  <a:srgbClr val="FF0000"/>
                </a:solidFill>
              </a:rPr>
              <a:t> to </a:t>
            </a:r>
            <a:r>
              <a:rPr lang="en-US" dirty="0" smtClean="0">
                <a:solidFill>
                  <a:srgbClr val="FF0000"/>
                </a:solidFill>
              </a:rPr>
              <a:t>Business Model</a:t>
            </a:r>
          </a:p>
          <a:p>
            <a:pPr lvl="0" rtl="0">
              <a:buNone/>
            </a:pPr>
            <a:r>
              <a:rPr lang="en-US" dirty="0" smtClean="0">
                <a:solidFill>
                  <a:srgbClr val="FF0000"/>
                </a:solidFill>
              </a:rPr>
              <a:t>Product</a:t>
            </a:r>
            <a:r>
              <a:rPr lang="en-US" baseline="0" dirty="0" smtClean="0">
                <a:solidFill>
                  <a:srgbClr val="FF0000"/>
                </a:solidFill>
              </a:rPr>
              <a:t> and cash flow</a:t>
            </a:r>
            <a:endParaRPr lang="en-US" dirty="0" smtClean="0">
              <a:solidFill>
                <a:srgbClr val="FF0000"/>
              </a:solidFill>
            </a:endParaRPr>
          </a:p>
          <a:p>
            <a:pPr lvl="0" rtl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0" rtl="0">
              <a:buNone/>
            </a:pPr>
            <a:r>
              <a:rPr lang="en" dirty="0" smtClean="0">
                <a:solidFill>
                  <a:srgbClr val="FF0000"/>
                </a:solidFill>
              </a:rPr>
              <a:t>reverse arrows showing money flow:</a:t>
            </a:r>
          </a:p>
          <a:p>
            <a:pPr lvl="0" rtl="0">
              <a:buNone/>
            </a:pPr>
            <a:r>
              <a:rPr lang="en" dirty="0" smtClean="0">
                <a:solidFill>
                  <a:srgbClr val="FF0000"/>
                </a:solidFill>
              </a:rPr>
              <a:t>add truck </a:t>
            </a:r>
          </a:p>
          <a:p>
            <a:pPr>
              <a:buNone/>
            </a:pPr>
            <a:r>
              <a:rPr lang="en" dirty="0" smtClean="0">
                <a:solidFill>
                  <a:srgbClr val="FF0000"/>
                </a:solidFill>
              </a:rPr>
              <a:t>ok redo the visual of toilet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5631790" y="6468674"/>
            <a:ext cx="4308422" cy="340519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5B407FF-4412-4765-906C-F44E0F6E1B87}" type="slidenum">
              <a:rPr lang="en-US" sz="1200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 sz="1200">
              <a:latin typeface="+mn-lt"/>
            </a:endParaRPr>
          </a:p>
        </p:txBody>
      </p:sp>
      <p:sp>
        <p:nvSpPr>
          <p:cNvPr id="614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/>
          </p:cNvSpPr>
          <p:nvPr>
            <p:ph type="body" idx="1"/>
          </p:nvPr>
        </p:nvSpPr>
        <p:spPr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3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DC037ED-EAB4-4698-AC48-4708DE6718D5}" type="slidenum">
              <a:rPr lang="en-US" smtClean="0">
                <a:latin typeface="Times New Roman" pitchFamily="18" charset="0"/>
                <a:ea typeface="Osaka"/>
                <a:cs typeface="Osak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mtClean="0">
              <a:latin typeface="Times New Roman" pitchFamily="18" charset="0"/>
              <a:ea typeface="Osaka"/>
              <a:cs typeface="Osaka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BDCDAC-DE62-4AD3-97B8-72AB6550482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49613" y="501650"/>
            <a:ext cx="3417887" cy="25638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93447" y="3231382"/>
            <a:ext cx="7330303" cy="3064669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49613" y="501650"/>
            <a:ext cx="3417887" cy="25638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93447" y="3231382"/>
            <a:ext cx="7330303" cy="3064669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816627D-04D3-44F6-88C4-5924FCAEAA40}" type="slidenum">
              <a:rPr lang="en-US" smtClean="0">
                <a:latin typeface="Times New Roman" pitchFamily="18" charset="0"/>
                <a:ea typeface="Osaka"/>
                <a:cs typeface="Osak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mtClean="0">
              <a:latin typeface="Times New Roman" pitchFamily="18" charset="0"/>
              <a:ea typeface="Osaka"/>
              <a:cs typeface="Osaka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69140-1097-41E7-98C7-AA299EF037F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625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4CB7C-2038-4F50-BE08-2FEC23BF6ED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B5DF1-66D0-4473-9274-E37E078BB91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86439" y="4495800"/>
            <a:ext cx="8857561" cy="1828800"/>
          </a:xfrm>
        </p:spPr>
        <p:txBody>
          <a:bodyPr anchor="b"/>
          <a:lstStyle>
            <a:lvl1pPr algn="r">
              <a:defRPr b="1" cap="all" baseline="0">
                <a:solidFill>
                  <a:schemeClr val="tx1">
                    <a:lumMod val="85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3" name="Footer Placeholder 4"/>
          <p:cNvSpPr txBox="1">
            <a:spLocks/>
          </p:cNvSpPr>
          <p:nvPr/>
        </p:nvSpPr>
        <p:spPr>
          <a:xfrm>
            <a:off x="0" y="6320118"/>
            <a:ext cx="9144000" cy="537882"/>
          </a:xfrm>
          <a:prstGeom prst="rect">
            <a:avLst/>
          </a:prstGeom>
          <a:solidFill>
            <a:srgbClr val="000000"/>
          </a:solidFill>
          <a:ln w="19050" cap="flat" cmpd="sng" algn="ctr">
            <a:noFill/>
            <a:prstDash val="solid"/>
          </a:ln>
          <a:effectLst/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Segoe UI" pitchFamily="34" charset="0"/>
                <a:cs typeface="Segoe UI" pitchFamily="34" charset="0"/>
              </a:rPr>
              <a:t>         Stanford Technology Venture Program | MS&amp;E 273 Technology Venture Formation</a:t>
            </a:r>
          </a:p>
        </p:txBody>
      </p:sp>
      <p:pic>
        <p:nvPicPr>
          <p:cNvPr id="24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15" y="6372157"/>
            <a:ext cx="457200" cy="425003"/>
          </a:xfrm>
          <a:prstGeom prst="rect">
            <a:avLst/>
          </a:prstGeom>
          <a:noFill/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0" y="6320118"/>
            <a:ext cx="9144000" cy="537882"/>
          </a:xfrm>
          <a:prstGeom prst="rect">
            <a:avLst/>
          </a:prstGeom>
          <a:solidFill>
            <a:srgbClr val="000000"/>
          </a:solidFill>
          <a:ln w="19050" cap="flat" cmpd="sng" algn="ctr">
            <a:noFill/>
            <a:prstDash val="solid"/>
          </a:ln>
          <a:effectLst/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Segoe UI" pitchFamily="34" charset="0"/>
                <a:cs typeface="Segoe UI" pitchFamily="34" charset="0"/>
              </a:rPr>
              <a:t>         Stanford Technology Venture Program | MS&amp;E 273 Technology Venture Formation</a:t>
            </a:r>
          </a:p>
        </p:txBody>
      </p:sp>
      <p:pic>
        <p:nvPicPr>
          <p:cNvPr id="6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15" y="6372157"/>
            <a:ext cx="457200" cy="425003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E059-9DC3-4A3F-8B12-9D6A0E552D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7199096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32AB-B9C5-40F5-88EC-D86C31796E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943044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1595-FB5C-4E84-9BF9-6D3761F2F8A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251821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44E1-301B-4A33-B81F-9266E511EE2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353031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DE00-9E6C-40CB-8853-628D1C11AC7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729737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1BF4-A1F3-4330-8EE6-33002386276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935022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8F59-F38D-4683-8FCE-35B29B9B9AE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660052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9DA7D-3E96-43CC-910B-D8E526D87C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67047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5FCD8-EB0A-405A-8804-6EC4A5D5060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856429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E35C-47F8-4B3E-9C02-6901E0F011F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287416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/>
        </p:nvSpPr>
        <p:spPr>
          <a:xfrm flipH="1" flipV="1">
            <a:off x="-1838" y="421545"/>
            <a:ext cx="9144000" cy="727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 flipH="1" flipV="1">
            <a:off x="0" y="-1"/>
            <a:ext cx="9144000" cy="1039091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7"/>
          <p:cNvSpPr>
            <a:spLocks noGrp="1"/>
          </p:cNvSpPr>
          <p:nvPr>
            <p:ph sz="quarter" idx="1"/>
          </p:nvPr>
        </p:nvSpPr>
        <p:spPr>
          <a:xfrm>
            <a:off x="487387" y="1287049"/>
            <a:ext cx="8153400" cy="4495800"/>
          </a:xfrm>
        </p:spPr>
        <p:txBody>
          <a:bodyPr/>
          <a:lstStyle>
            <a:lvl1pPr>
              <a:buClr>
                <a:schemeClr val="accent1"/>
              </a:buClr>
              <a:buSzPct val="110000"/>
              <a:buFont typeface="Wingdings" pitchFamily="2" charset="2"/>
              <a:buChar char="§"/>
              <a:defRPr b="0">
                <a:latin typeface="Calibri" pitchFamily="34" charset="0"/>
                <a:cs typeface="Calibri" pitchFamily="34" charset="0"/>
              </a:defRPr>
            </a:lvl1pPr>
            <a:lvl2pPr>
              <a:buClr>
                <a:schemeClr val="tx2"/>
              </a:buCl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2pPr>
            <a:lvl3pP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>
                <a:latin typeface="Trebuchet MS" pitchFamily="34" charset="0"/>
                <a:cs typeface="Consolas" pitchFamily="49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/>
        </p:nvSpPr>
        <p:spPr>
          <a:xfrm flipH="1" flipV="1">
            <a:off x="-1838" y="421545"/>
            <a:ext cx="9144000" cy="727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eaLnBrk="1" hangingPunct="1"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 flipH="1" flipV="1">
            <a:off x="0" y="0"/>
            <a:ext cx="9144000" cy="1039813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eaLnBrk="1" hangingPunct="1"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Content Placeholder 7"/>
          <p:cNvSpPr>
            <a:spLocks noGrp="1"/>
          </p:cNvSpPr>
          <p:nvPr>
            <p:ph sz="quarter" idx="1"/>
          </p:nvPr>
        </p:nvSpPr>
        <p:spPr>
          <a:xfrm>
            <a:off x="487387" y="1287049"/>
            <a:ext cx="8153400" cy="4495800"/>
          </a:xfrm>
        </p:spPr>
        <p:txBody>
          <a:bodyPr/>
          <a:lstStyle>
            <a:lvl1pPr>
              <a:buClr>
                <a:schemeClr val="accent1"/>
              </a:buClr>
              <a:buSzPct val="110000"/>
              <a:buFont typeface="Wingdings" pitchFamily="2" charset="2"/>
              <a:buChar char="§"/>
              <a:defRPr b="0">
                <a:latin typeface="Calibri" pitchFamily="34" charset="0"/>
                <a:cs typeface="Calibri" pitchFamily="34" charset="0"/>
              </a:defRPr>
            </a:lvl1pPr>
            <a:lvl2pPr>
              <a:buClr>
                <a:schemeClr val="tx2"/>
              </a:buCl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2pPr>
            <a:lvl3pP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 pitchFamily="34" charset="0"/>
                <a:cs typeface="Consolas" pitchFamily="49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2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 flipH="1" flipV="1">
            <a:off x="-1838" y="421545"/>
            <a:ext cx="9144000" cy="727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flipH="1" flipV="1">
            <a:off x="0" y="-1"/>
            <a:ext cx="9144000" cy="1039091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7"/>
          <p:cNvSpPr>
            <a:spLocks noGrp="1"/>
          </p:cNvSpPr>
          <p:nvPr>
            <p:ph sz="quarter" idx="1"/>
          </p:nvPr>
        </p:nvSpPr>
        <p:spPr>
          <a:xfrm>
            <a:off x="914399" y="1287048"/>
            <a:ext cx="7162801" cy="4580351"/>
          </a:xfrm>
        </p:spPr>
        <p:txBody>
          <a:bodyPr anchor="ctr">
            <a:normAutofit/>
          </a:bodyPr>
          <a:lstStyle>
            <a:lvl1pPr algn="l">
              <a:buClr>
                <a:schemeClr val="accent1"/>
              </a:buClr>
              <a:buSzPct val="110000"/>
              <a:buFontTx/>
              <a:buNone/>
              <a:defRPr sz="3200" b="0">
                <a:latin typeface="Calibri" pitchFamily="34" charset="0"/>
                <a:cs typeface="Calibri" pitchFamily="34" charset="0"/>
              </a:defRPr>
            </a:lvl1pPr>
            <a:lvl2pPr>
              <a:buClr>
                <a:schemeClr val="tx2"/>
              </a:buCl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2pPr>
            <a:lvl3pP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>
                <a:latin typeface="Trebuchet MS" pitchFamily="34" charset="0"/>
                <a:cs typeface="Consolas" pitchFamily="49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1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0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337" y="482600"/>
            <a:ext cx="7707862" cy="65069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57239" y="1133299"/>
            <a:ext cx="7700963" cy="47758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0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5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D9FDEB0-359D-8149-9678-7A70C913E3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7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91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9371-B407-40FC-A95D-0CA99F6809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030624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04231" y="1225625"/>
            <a:ext cx="7768988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0" y="6324600"/>
            <a:ext cx="9144000" cy="537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         Stanford Technology Venture Program | MS&amp;E 273 Technology Venture Formation  </a:t>
            </a:r>
          </a:p>
        </p:txBody>
      </p:sp>
      <p:pic>
        <p:nvPicPr>
          <p:cNvPr id="25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115" y="6372157"/>
            <a:ext cx="457200" cy="425003"/>
          </a:xfrm>
          <a:prstGeom prst="rect">
            <a:avLst/>
          </a:prstGeom>
          <a:noFill/>
        </p:spPr>
      </p:pic>
      <p:pic>
        <p:nvPicPr>
          <p:cNvPr id="7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115" y="6372157"/>
            <a:ext cx="457200" cy="42500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txStyles>
    <p:titleStyle>
      <a:lvl1pPr algn="ctr" rtl="0" eaLnBrk="1" latinLnBrk="0" hangingPunct="1">
        <a:spcBef>
          <a:spcPct val="0"/>
        </a:spcBef>
        <a:buNone/>
        <a:defRPr kumimoji="0" sz="3800" b="1" kern="1200">
          <a:solidFill>
            <a:schemeClr val="bg1"/>
          </a:solidFill>
          <a:latin typeface="Calibri" pitchFamily="34" charset="0"/>
          <a:ea typeface="Segoe UI" pitchFamily="34" charset="0"/>
          <a:cs typeface="Calibri" pitchFamily="34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 pitchFamily="2" charset="2"/>
        <a:buChar char="§"/>
        <a:defRPr kumimoji="0" sz="2900" kern="1200">
          <a:solidFill>
            <a:schemeClr val="bg1">
              <a:lumMod val="9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" pitchFamily="2" charset="2"/>
        <a:buChar char="§"/>
        <a:defRPr kumimoji="0" sz="2600" kern="1200">
          <a:solidFill>
            <a:schemeClr val="bg1">
              <a:lumMod val="8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 pitchFamily="2" charset="2"/>
        <a:buChar char="§"/>
        <a:defRPr kumimoji="0" sz="2300" kern="1200">
          <a:solidFill>
            <a:schemeClr val="bg1">
              <a:lumMod val="9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 pitchFamily="2" charset="2"/>
        <a:buChar char="§"/>
        <a:defRPr kumimoji="0" sz="2000" kern="1200">
          <a:solidFill>
            <a:schemeClr val="bg1">
              <a:lumMod val="9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 pitchFamily="2" charset="2"/>
        <a:buChar char="§"/>
        <a:defRPr kumimoji="0" sz="2000" kern="1200">
          <a:solidFill>
            <a:schemeClr val="bg1">
              <a:lumMod val="9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4B83B18-3FD0-405A-ACAD-8C5463AFD4D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10/14/14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19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ransition xmlns:p14="http://schemas.microsoft.com/office/powerpoint/2010/main" spd="slow">
    <p:wipe dir="r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Macro-Enabled_Worksheet1.xlsm"/><Relationship Id="rId5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Excel_Macro-Enabled_Worksheet2.xlsm"/><Relationship Id="rId5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18.pn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eg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164519" y="3373844"/>
            <a:ext cx="8857561" cy="51308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Trebuchet MS" pitchFamily="34" charset="0"/>
                <a:ea typeface="+mj-ea"/>
                <a:cs typeface="Consolas" pitchFamily="49" charset="0"/>
              </a:defRPr>
            </a:lvl1pPr>
          </a:lstStyle>
          <a:p>
            <a:pPr algn="ctr">
              <a:defRPr/>
            </a:pPr>
            <a:r>
              <a:rPr lang="en-US" sz="2000" dirty="0" smtClean="0">
                <a:latin typeface="Source Sans Pro"/>
                <a:cs typeface="Source Sans Pro"/>
              </a:rPr>
              <a:t>Building Financial Models</a:t>
            </a:r>
            <a:endParaRPr lang="en-US" sz="2000" dirty="0">
              <a:latin typeface="Source Sans Pro"/>
              <a:cs typeface="Source Sans Pro"/>
            </a:endParaRPr>
          </a:p>
        </p:txBody>
      </p:sp>
      <p:sp>
        <p:nvSpPr>
          <p:cNvPr id="5" name="Title 7"/>
          <p:cNvSpPr txBox="1">
            <a:spLocks/>
          </p:cNvSpPr>
          <p:nvPr/>
        </p:nvSpPr>
        <p:spPr bwMode="auto">
          <a:xfrm>
            <a:off x="0" y="3937724"/>
            <a:ext cx="9144000" cy="60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defTabSz="914400"/>
            <a:r>
              <a:rPr lang="en-US" sz="1600" dirty="0">
                <a:solidFill>
                  <a:srgbClr val="8C1515"/>
                </a:solidFill>
                <a:latin typeface="Source Sans Pro"/>
                <a:ea typeface="Segoe UI" pitchFamily="34" charset="0"/>
                <a:cs typeface="Source Sans Pro"/>
              </a:rPr>
              <a:t>Mike Lyons</a:t>
            </a:r>
          </a:p>
          <a:p>
            <a:pPr algn="ctr" defTabSz="914400"/>
            <a:r>
              <a:rPr lang="en-US" sz="1600" dirty="0">
                <a:solidFill>
                  <a:srgbClr val="8C1515"/>
                </a:solidFill>
                <a:latin typeface="Source Sans Pro"/>
                <a:ea typeface="Segoe UI" pitchFamily="34" charset="0"/>
                <a:cs typeface="Source Sans Pro"/>
              </a:rPr>
              <a:t>Jack Fuchs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3600" y="2173515"/>
            <a:ext cx="733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"/>
                <a:cs typeface="Helvetica"/>
              </a:rPr>
              <a:t>MS&amp;E 273</a:t>
            </a:r>
            <a:endParaRPr lang="en-US" sz="3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5033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706584"/>
          </a:xfrm>
        </p:spPr>
        <p:txBody>
          <a:bodyPr>
            <a:noAutofit/>
          </a:bodyPr>
          <a:lstStyle/>
          <a:p>
            <a:pPr marL="54864">
              <a:defRPr/>
            </a:pP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Scalable Business Model</a:t>
            </a:r>
            <a:endParaRPr lang="en-US" sz="32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34241902"/>
              </p:ext>
            </p:extLst>
          </p:nvPr>
        </p:nvGraphicFramePr>
        <p:xfrm>
          <a:off x="457200" y="125761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2890" y="5769024"/>
            <a:ext cx="8881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Examples: SaaS, Enterprise Sales, Marketing-Driven, Inside Sales, Distribution, Consumer Internet, Retail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3914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What do you sell?</a:t>
            </a:r>
          </a:p>
          <a:p>
            <a:r>
              <a:rPr lang="en-US" sz="2800" dirty="0" smtClean="0">
                <a:latin typeface="Helvetica"/>
                <a:cs typeface="Helvetica"/>
              </a:rPr>
              <a:t>To whom do you sell it?</a:t>
            </a:r>
          </a:p>
          <a:p>
            <a:r>
              <a:rPr lang="en-US" sz="2800" dirty="0" smtClean="0">
                <a:latin typeface="Helvetica"/>
                <a:cs typeface="Helvetica"/>
              </a:rPr>
              <a:t>What is a typical transaction?</a:t>
            </a:r>
          </a:p>
          <a:p>
            <a:pPr lvl="1"/>
            <a:r>
              <a:rPr lang="en-US" sz="2800" dirty="0" smtClean="0">
                <a:latin typeface="Helvetica"/>
                <a:cs typeface="Helvetica"/>
              </a:rPr>
              <a:t>Purchase, subscription?</a:t>
            </a:r>
          </a:p>
          <a:p>
            <a:pPr lvl="1"/>
            <a:r>
              <a:rPr lang="en-US" sz="2800" dirty="0" smtClean="0">
                <a:latin typeface="Helvetica"/>
                <a:cs typeface="Helvetica"/>
              </a:rPr>
              <a:t>How much?</a:t>
            </a:r>
          </a:p>
          <a:p>
            <a:pPr lvl="1"/>
            <a:r>
              <a:rPr lang="en-US" sz="2800" dirty="0" smtClean="0">
                <a:latin typeface="Helvetica"/>
                <a:cs typeface="Helvetica"/>
              </a:rPr>
              <a:t>How does money change hands?</a:t>
            </a:r>
          </a:p>
          <a:p>
            <a:pPr lvl="1"/>
            <a:r>
              <a:rPr lang="en-US" sz="2800" dirty="0" smtClean="0">
                <a:latin typeface="Helvetica"/>
                <a:cs typeface="Helvetica"/>
              </a:rPr>
              <a:t>Who is your customer?</a:t>
            </a:r>
          </a:p>
          <a:p>
            <a:r>
              <a:rPr lang="en-US" sz="2800" dirty="0" smtClean="0">
                <a:latin typeface="Helvetica"/>
                <a:cs typeface="Helvetica"/>
              </a:rPr>
              <a:t>How does product flow?</a:t>
            </a:r>
          </a:p>
          <a:p>
            <a:r>
              <a:rPr lang="en-US" sz="2800" dirty="0" smtClean="0">
                <a:latin typeface="Helvetica"/>
                <a:cs typeface="Helvetica"/>
              </a:rPr>
              <a:t>How will you go to market?</a:t>
            </a:r>
          </a:p>
          <a:p>
            <a:r>
              <a:rPr lang="en-US" sz="2800" dirty="0" smtClean="0">
                <a:latin typeface="Helvetica"/>
                <a:cs typeface="Helvetica"/>
              </a:rPr>
              <a:t>Who else is involved (distributor, advertiser)?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Let’s Build a Business Model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9412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000" dirty="0" smtClean="0"/>
              <a:t>Example</a:t>
            </a:r>
            <a:r>
              <a:rPr lang="en" sz="4000" dirty="0" smtClean="0"/>
              <a:t> </a:t>
            </a:r>
            <a:r>
              <a:rPr lang="en-US" sz="4000" dirty="0" smtClean="0"/>
              <a:t>Business Model</a:t>
            </a:r>
            <a:endParaRPr lang="en" sz="4000" dirty="0"/>
          </a:p>
        </p:txBody>
      </p:sp>
      <p:pic>
        <p:nvPicPr>
          <p:cNvPr id="110" name="Shape 1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1208" y="3330693"/>
            <a:ext cx="457868" cy="111810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829656" y="3684041"/>
            <a:ext cx="1739100" cy="656435"/>
            <a:chOff x="2112343" y="2867124"/>
            <a:chExt cx="1739100" cy="592200"/>
          </a:xfrm>
        </p:grpSpPr>
        <p:sp>
          <p:nvSpPr>
            <p:cNvPr id="104" name="Shape 104"/>
            <p:cNvSpPr/>
            <p:nvPr/>
          </p:nvSpPr>
          <p:spPr>
            <a:xfrm rot="-10799406">
              <a:off x="2112343" y="2867124"/>
              <a:ext cx="1739100" cy="592200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prstClr val="white"/>
                </a:solidFill>
                <a:latin typeface="Century Gothic"/>
                <a:sym typeface="Arial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79113" y="2911940"/>
              <a:ext cx="313044" cy="333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$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07867" y="2395401"/>
            <a:ext cx="473704" cy="1260032"/>
            <a:chOff x="4519308" y="1659235"/>
            <a:chExt cx="473704" cy="945024"/>
          </a:xfrm>
        </p:grpSpPr>
        <p:sp>
          <p:nvSpPr>
            <p:cNvPr id="112" name="Shape 112"/>
            <p:cNvSpPr/>
            <p:nvPr/>
          </p:nvSpPr>
          <p:spPr>
            <a:xfrm rot="5401610">
              <a:off x="4233733" y="1944810"/>
              <a:ext cx="945024" cy="373874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prstClr val="white"/>
                </a:solidFill>
                <a:latin typeface="Century Gothic"/>
                <a:sym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60559" y="1826694"/>
              <a:ext cx="432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$</a:t>
              </a:r>
            </a:p>
          </p:txBody>
        </p:sp>
      </p:grpSp>
      <p:pic>
        <p:nvPicPr>
          <p:cNvPr id="18" name="Picture 17" descr="Logo3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597" y="0"/>
            <a:ext cx="1055416" cy="14508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05270" y="624992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lang="en-US"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42478" y="4419965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u</a:t>
            </a:r>
            <a:r>
              <a:rPr lang="en" sz="1400" b="1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endParaRPr lang="en-US" sz="1400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Logo3.jpg"/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793" y="3021031"/>
            <a:ext cx="1362650" cy="187318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74292" y="4536727"/>
            <a:ext cx="1789516" cy="2147701"/>
            <a:chOff x="1874292" y="3402544"/>
            <a:chExt cx="1789516" cy="1610776"/>
          </a:xfrm>
        </p:grpSpPr>
        <p:sp>
          <p:nvSpPr>
            <p:cNvPr id="27" name="Curved Right Arrow 26"/>
            <p:cNvSpPr/>
            <p:nvPr/>
          </p:nvSpPr>
          <p:spPr>
            <a:xfrm rot="16200000">
              <a:off x="2538999" y="2737837"/>
              <a:ext cx="460101" cy="1789516"/>
            </a:xfrm>
            <a:prstGeom prst="curvedRightArrow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kern="0">
                <a:solidFill>
                  <a:srgbClr val="FFFFFF"/>
                </a:solidFill>
                <a:latin typeface="Century Gothic"/>
                <a:sym typeface="Arial"/>
              </a:endParaRPr>
            </a:p>
          </p:txBody>
        </p:sp>
        <p:sp>
          <p:nvSpPr>
            <p:cNvPr id="29" name="Shape 111"/>
            <p:cNvSpPr txBox="1"/>
            <p:nvPr/>
          </p:nvSpPr>
          <p:spPr>
            <a:xfrm>
              <a:off x="2116431" y="4594820"/>
              <a:ext cx="1398543" cy="4185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s</a:t>
              </a:r>
              <a:r>
                <a:rPr lang="en-US" sz="1400" kern="0" dirty="0" smtClean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ale of toilets</a:t>
              </a:r>
              <a:endParaRPr lang="en" sz="1400" kern="0" dirty="0">
                <a:solidFill>
                  <a:srgbClr val="FFFFFF"/>
                </a:solidFill>
                <a:latin typeface="Century Gothic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116431" y="3950984"/>
              <a:ext cx="1342363" cy="643836"/>
              <a:chOff x="2116431" y="4044042"/>
              <a:chExt cx="1342363" cy="643836"/>
            </a:xfrm>
          </p:grpSpPr>
          <p:pic>
            <p:nvPicPr>
              <p:cNvPr id="30" name="Shape 101"/>
              <p:cNvPicPr preferRelativeResize="0"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6431" y="4044042"/>
                <a:ext cx="451268" cy="643400"/>
              </a:xfrm>
              <a:prstGeom prst="rect">
                <a:avLst/>
              </a:prstGeom>
            </p:spPr>
          </p:pic>
          <p:pic>
            <p:nvPicPr>
              <p:cNvPr id="31" name="Shape 101"/>
              <p:cNvPicPr preferRelativeResize="0"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6258" y="4044042"/>
                <a:ext cx="451268" cy="643400"/>
              </a:xfrm>
              <a:prstGeom prst="rect">
                <a:avLst/>
              </a:prstGeom>
            </p:spPr>
          </p:pic>
          <p:pic>
            <p:nvPicPr>
              <p:cNvPr id="32" name="Shape 101"/>
              <p:cNvPicPr preferRelativeResize="0"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07526" y="4044478"/>
                <a:ext cx="451268" cy="64340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5729729" y="3201335"/>
            <a:ext cx="1901239" cy="1139340"/>
            <a:chOff x="5729726" y="2401001"/>
            <a:chExt cx="1901239" cy="854505"/>
          </a:xfrm>
        </p:grpSpPr>
        <p:grpSp>
          <p:nvGrpSpPr>
            <p:cNvPr id="22" name="Group 21"/>
            <p:cNvGrpSpPr/>
            <p:nvPr/>
          </p:nvGrpSpPr>
          <p:grpSpPr>
            <a:xfrm>
              <a:off x="5729726" y="2806409"/>
              <a:ext cx="1901239" cy="449097"/>
              <a:chOff x="5729726" y="2806409"/>
              <a:chExt cx="1901239" cy="449097"/>
            </a:xfrm>
          </p:grpSpPr>
          <p:sp>
            <p:nvSpPr>
              <p:cNvPr id="107" name="Shape 107"/>
              <p:cNvSpPr/>
              <p:nvPr/>
            </p:nvSpPr>
            <p:spPr>
              <a:xfrm rot="-10799327">
                <a:off x="5729726" y="2806409"/>
                <a:ext cx="1901239" cy="449097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5" tIns="91425" rIns="91425" bIns="91425" anchor="ctr" anchorCtr="0">
                <a:no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FFFFFF"/>
                  </a:solidFill>
                  <a:latin typeface="Century Gothic"/>
                  <a:sym typeface="Arial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680726" y="2806421"/>
                <a:ext cx="3130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kern="0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$</a:t>
                </a:r>
              </a:p>
            </p:txBody>
          </p:sp>
        </p:grpSp>
        <p:sp>
          <p:nvSpPr>
            <p:cNvPr id="41" name="Shape 111"/>
            <p:cNvSpPr txBox="1"/>
            <p:nvPr/>
          </p:nvSpPr>
          <p:spPr>
            <a:xfrm>
              <a:off x="5995699" y="2401001"/>
              <a:ext cx="1545862" cy="4185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m</a:t>
              </a:r>
              <a:r>
                <a:rPr lang="en-US" sz="1400" kern="0" dirty="0" smtClean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onthly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0" dirty="0" smtClean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subscription fee</a:t>
              </a:r>
              <a:endParaRPr lang="en" sz="1400" kern="0" dirty="0">
                <a:solidFill>
                  <a:srgbClr val="FFFFFF"/>
                </a:solidFill>
                <a:latin typeface="Century Gothic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28133" y="4427490"/>
            <a:ext cx="2712354" cy="1836060"/>
            <a:chOff x="5628133" y="3320617"/>
            <a:chExt cx="2712354" cy="1377045"/>
          </a:xfrm>
        </p:grpSpPr>
        <p:sp>
          <p:nvSpPr>
            <p:cNvPr id="26" name="Curved Right Arrow 25"/>
            <p:cNvSpPr/>
            <p:nvPr/>
          </p:nvSpPr>
          <p:spPr>
            <a:xfrm rot="16200000">
              <a:off x="6546333" y="2594729"/>
              <a:ext cx="460101" cy="1911878"/>
            </a:xfrm>
            <a:prstGeom prst="curvedRightArrow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kern="0">
                <a:solidFill>
                  <a:srgbClr val="FFFFFF"/>
                </a:solidFill>
                <a:latin typeface="Century Gothic"/>
                <a:sym typeface="Arial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628133" y="3800945"/>
              <a:ext cx="2712354" cy="896717"/>
              <a:chOff x="5939105" y="3693409"/>
              <a:chExt cx="2712354" cy="896717"/>
            </a:xfrm>
          </p:grpSpPr>
          <p:pic>
            <p:nvPicPr>
              <p:cNvPr id="33" name="Shape 108"/>
              <p:cNvPicPr preferRelativeResize="0"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4364" y="3807955"/>
                <a:ext cx="797964" cy="497646"/>
              </a:xfrm>
              <a:prstGeom prst="rect">
                <a:avLst/>
              </a:prstGeom>
            </p:spPr>
          </p:pic>
          <p:pic>
            <p:nvPicPr>
              <p:cNvPr id="34" name="Shape 101"/>
              <p:cNvPicPr preferRelativeResize="0"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5092" y="3693409"/>
                <a:ext cx="451268" cy="64340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988045" y="3821594"/>
                <a:ext cx="3194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kern="0" dirty="0" smtClea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lang="en-US" b="1" kern="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Shape 111"/>
              <p:cNvSpPr txBox="1"/>
              <p:nvPr/>
            </p:nvSpPr>
            <p:spPr>
              <a:xfrm>
                <a:off x="5939105" y="4171626"/>
                <a:ext cx="1266808" cy="4185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0" dirty="0">
                    <a:solidFill>
                      <a:srgbClr val="FFFFFF"/>
                    </a:solidFill>
                    <a:latin typeface="Century Gothic"/>
                    <a:ea typeface="Arial"/>
                    <a:cs typeface="Arial"/>
                    <a:sym typeface="Arial"/>
                  </a:rPr>
                  <a:t>u</a:t>
                </a:r>
                <a:r>
                  <a:rPr lang="en-US" sz="1400" kern="0" dirty="0" smtClean="0">
                    <a:solidFill>
                      <a:srgbClr val="FFFFFF"/>
                    </a:solidFill>
                    <a:latin typeface="Century Gothic"/>
                    <a:ea typeface="Arial"/>
                    <a:cs typeface="Arial"/>
                    <a:sym typeface="Arial"/>
                  </a:rPr>
                  <a:t>se of 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0" dirty="0" smtClean="0">
                    <a:solidFill>
                      <a:srgbClr val="FFFFFF"/>
                    </a:solidFill>
                    <a:latin typeface="Century Gothic"/>
                    <a:ea typeface="Arial"/>
                    <a:cs typeface="Arial"/>
                    <a:sym typeface="Arial"/>
                  </a:rPr>
                  <a:t>toilets</a:t>
                </a:r>
                <a:endParaRPr lang="en" sz="1400" kern="0" dirty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041793" y="4196297"/>
                <a:ext cx="1609666" cy="3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0" dirty="0">
                    <a:solidFill>
                      <a:srgbClr val="FFFFFF"/>
                    </a:solidFill>
                    <a:latin typeface="Century Gothic"/>
                    <a:ea typeface="Arial"/>
                    <a:cs typeface="Arial"/>
                    <a:sym typeface="Arial"/>
                  </a:rPr>
                  <a:t>waste </a:t>
                </a:r>
                <a:r>
                  <a:rPr lang="en-US" sz="1400" kern="0" dirty="0" smtClean="0">
                    <a:solidFill>
                      <a:srgbClr val="FFFFFF"/>
                    </a:solidFill>
                    <a:latin typeface="Century Gothic"/>
                    <a:ea typeface="Arial"/>
                    <a:cs typeface="Arial"/>
                    <a:sym typeface="Arial"/>
                  </a:rPr>
                  <a:t>collection service</a:t>
                </a:r>
                <a:endParaRPr lang="en" sz="1400" kern="0" dirty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1" name="Shape 73"/>
          <p:cNvPicPr preferRelativeResize="0"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0189" y="1562112"/>
            <a:ext cx="390229" cy="75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73"/>
          <p:cNvPicPr preferRelativeResize="0"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144" y="1539698"/>
            <a:ext cx="390229" cy="75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73"/>
          <p:cNvPicPr preferRelativeResize="0"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3609" y="1542384"/>
            <a:ext cx="390229" cy="75695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2259878" y="1871025"/>
            <a:ext cx="1950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Agricultural industry</a:t>
            </a:r>
            <a:endParaRPr lang="en-US" sz="1400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5008" y="4760172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58226" y="3623362"/>
            <a:ext cx="1962218" cy="1470111"/>
            <a:chOff x="3858226" y="2717520"/>
            <a:chExt cx="1962218" cy="1102583"/>
          </a:xfrm>
        </p:grpSpPr>
        <p:sp>
          <p:nvSpPr>
            <p:cNvPr id="109" name="Shape 109"/>
            <p:cNvSpPr txBox="1"/>
            <p:nvPr/>
          </p:nvSpPr>
          <p:spPr>
            <a:xfrm>
              <a:off x="3858226" y="3401603"/>
              <a:ext cx="1962218" cy="4185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" sz="1400" b="1" kern="0" dirty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Waste Collection </a:t>
              </a:r>
              <a:r>
                <a:rPr lang="en" sz="1400" b="1" kern="0" dirty="0" smtClean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Service</a:t>
              </a:r>
              <a:r>
                <a:rPr lang="en-US" sz="1400" b="1" kern="0" dirty="0" smtClean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 Companies</a:t>
              </a:r>
              <a:endParaRPr lang="en" sz="1400" b="1" kern="0" dirty="0">
                <a:solidFill>
                  <a:srgbClr val="FFFFFF"/>
                </a:solidFill>
                <a:latin typeface="Century Gothic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Shape 137"/>
            <p:cNvPicPr preferRelativeResize="0"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9335" y="2717520"/>
              <a:ext cx="515914" cy="746883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5741856" y="2463031"/>
            <a:ext cx="1990465" cy="1108848"/>
            <a:chOff x="5741853" y="1847273"/>
            <a:chExt cx="1990465" cy="831636"/>
          </a:xfrm>
        </p:grpSpPr>
        <p:sp>
          <p:nvSpPr>
            <p:cNvPr id="43" name="Curved Right Arrow 42"/>
            <p:cNvSpPr/>
            <p:nvPr/>
          </p:nvSpPr>
          <p:spPr>
            <a:xfrm rot="5400000">
              <a:off x="6530518" y="1477108"/>
              <a:ext cx="413136" cy="1990465"/>
            </a:xfrm>
            <a:prstGeom prst="curved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kern="0">
                <a:solidFill>
                  <a:srgbClr val="FFFFFF"/>
                </a:solidFill>
                <a:latin typeface="Century Gothic"/>
                <a:sym typeface="Arial"/>
              </a:endParaRPr>
            </a:p>
          </p:txBody>
        </p:sp>
        <p:sp>
          <p:nvSpPr>
            <p:cNvPr id="71" name="Shape 111"/>
            <p:cNvSpPr txBox="1"/>
            <p:nvPr/>
          </p:nvSpPr>
          <p:spPr>
            <a:xfrm>
              <a:off x="5957890" y="1847273"/>
              <a:ext cx="1545862" cy="4185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0" dirty="0" smtClean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Solid waste</a:t>
              </a:r>
              <a:endParaRPr lang="en" sz="1400" kern="0" dirty="0">
                <a:solidFill>
                  <a:srgbClr val="FFFFFF"/>
                </a:solidFill>
                <a:latin typeface="Century Gothic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169080" y="2436081"/>
            <a:ext cx="1276648" cy="1219471"/>
            <a:chOff x="3169080" y="1827059"/>
            <a:chExt cx="1276648" cy="914603"/>
          </a:xfrm>
        </p:grpSpPr>
        <p:sp>
          <p:nvSpPr>
            <p:cNvPr id="44" name="Curved Left Arrow 43"/>
            <p:cNvSpPr/>
            <p:nvPr/>
          </p:nvSpPr>
          <p:spPr>
            <a:xfrm rot="10800000">
              <a:off x="4066169" y="1827059"/>
              <a:ext cx="379559" cy="914603"/>
            </a:xfrm>
            <a:prstGeom prst="curved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kern="0">
                <a:solidFill>
                  <a:srgbClr val="FFFFFF"/>
                </a:solidFill>
                <a:latin typeface="Century Gothic"/>
                <a:sym typeface="Arial"/>
              </a:endParaRPr>
            </a:p>
          </p:txBody>
        </p:sp>
        <p:sp>
          <p:nvSpPr>
            <p:cNvPr id="72" name="Shape 111"/>
            <p:cNvSpPr txBox="1"/>
            <p:nvPr/>
          </p:nvSpPr>
          <p:spPr>
            <a:xfrm>
              <a:off x="3169080" y="2124092"/>
              <a:ext cx="884283" cy="4185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0" dirty="0" smtClean="0">
                  <a:solidFill>
                    <a:srgbClr val="FFFFFF"/>
                  </a:solidFill>
                  <a:latin typeface="Century Gothic"/>
                  <a:ea typeface="Arial"/>
                  <a:cs typeface="Arial"/>
                  <a:sym typeface="Arial"/>
                </a:rPr>
                <a:t>Fertilizer</a:t>
              </a:r>
              <a:endParaRPr lang="en" sz="1400" kern="0" dirty="0">
                <a:solidFill>
                  <a:srgbClr val="FFFFFF"/>
                </a:solidFill>
                <a:latin typeface="Century Gothic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" name="Shape 134"/>
          <p:cNvPicPr preferRelativeResize="0"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811" y="4054245"/>
            <a:ext cx="1172121" cy="36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351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What is a relevant unit?</a:t>
            </a:r>
          </a:p>
          <a:p>
            <a:pPr lvl="1"/>
            <a:r>
              <a:rPr lang="en-US" sz="2400" dirty="0" smtClean="0"/>
              <a:t>1 sale</a:t>
            </a:r>
          </a:p>
          <a:p>
            <a:pPr lvl="1"/>
            <a:r>
              <a:rPr lang="en-US" sz="2400" dirty="0" smtClean="0"/>
              <a:t>1 customer</a:t>
            </a:r>
          </a:p>
          <a:p>
            <a:pPr lvl="1"/>
            <a:r>
              <a:rPr lang="en-US" sz="2400" dirty="0" smtClean="0"/>
              <a:t>1 user</a:t>
            </a:r>
          </a:p>
          <a:p>
            <a:pPr lvl="1"/>
            <a:r>
              <a:rPr lang="en-US" sz="2400" dirty="0" smtClean="0"/>
              <a:t>1 advertiser</a:t>
            </a:r>
          </a:p>
          <a:p>
            <a:pPr lvl="1"/>
            <a:r>
              <a:rPr lang="en-US" sz="2400" dirty="0" smtClean="0"/>
              <a:t>1 blogger</a:t>
            </a:r>
          </a:p>
          <a:p>
            <a:pPr lvl="1"/>
            <a:r>
              <a:rPr lang="en-US" sz="2400" dirty="0" smtClean="0"/>
              <a:t>1 sales rep</a:t>
            </a:r>
          </a:p>
          <a:p>
            <a:pPr lvl="1"/>
            <a:r>
              <a:rPr lang="en-US" sz="2400" dirty="0" smtClean="0"/>
              <a:t>1 market</a:t>
            </a:r>
          </a:p>
          <a:p>
            <a:r>
              <a:rPr lang="en-US" sz="2400" dirty="0" smtClean="0"/>
              <a:t>Price and quantity – How to determine price</a:t>
            </a:r>
          </a:p>
          <a:p>
            <a:r>
              <a:rPr lang="en-US" sz="2400" dirty="0" smtClean="0"/>
              <a:t>Cost of goods sold – BOM (What’s in COGS?)</a:t>
            </a:r>
          </a:p>
          <a:p>
            <a:r>
              <a:rPr lang="en-US" sz="2400" dirty="0" smtClean="0"/>
              <a:t>Customer acquisition cost</a:t>
            </a:r>
          </a:p>
          <a:p>
            <a:r>
              <a:rPr lang="en-US" sz="2400" dirty="0" smtClean="0"/>
              <a:t>Purchase patterns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Unit Economics: Building Blocks of Business Models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06292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7532150"/>
              </p:ext>
            </p:extLst>
          </p:nvPr>
        </p:nvGraphicFramePr>
        <p:xfrm>
          <a:off x="487363" y="1287463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4864" algn="ctr">
              <a:defRPr/>
            </a:pPr>
            <a:r>
              <a:rPr lang="en-US" dirty="0" smtClean="0">
                <a:latin typeface="Helvetica"/>
                <a:cs typeface="Helvetica"/>
              </a:rPr>
              <a:t>Preparation for Financial Statement Development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697376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latin typeface="Helvetica"/>
                <a:cs typeface="Helvetica"/>
              </a:rPr>
              <a:t>Create a Gantt Chart That Lays Out Key Milestones: (Heavily Influenced by Type of Company)</a:t>
            </a:r>
          </a:p>
          <a:p>
            <a:pPr marL="640080" lvl="1" indent="-274320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Product Development Timelines</a:t>
            </a:r>
          </a:p>
          <a:p>
            <a:pPr marL="640080" lvl="1" indent="-27432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Market Timelines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640080" lvl="1" indent="-27432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Company Timelines</a:t>
            </a:r>
          </a:p>
          <a:p>
            <a:pPr marL="640080" lvl="1" indent="-27432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IP and Regulatory Timelines, if any</a:t>
            </a: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We’ve Got Business Model Figured Out; Now Let’s Agree on the Milestones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5336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0" y="1066800"/>
            <a:ext cx="9144000" cy="524256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1979613" y="1544638"/>
            <a:ext cx="1587" cy="51609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1676401" y="1533525"/>
            <a:ext cx="0" cy="4775835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2284413" y="1538288"/>
            <a:ext cx="1587" cy="4771072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1066801" y="1533525"/>
            <a:ext cx="0" cy="4775835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2894012" y="1533525"/>
            <a:ext cx="1588" cy="4775835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3503612" y="1539875"/>
            <a:ext cx="0" cy="4769485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4113212" y="1528763"/>
            <a:ext cx="1588" cy="4780597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2589213" y="1855789"/>
            <a:ext cx="1587" cy="4453572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>
            <a:off x="3808412" y="1846263"/>
            <a:ext cx="1588" cy="4463097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>
            <a:off x="1371601" y="1841501"/>
            <a:ext cx="0" cy="4467860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817563" y="1879600"/>
            <a:ext cx="42862" cy="1335088"/>
            <a:chOff x="515" y="875"/>
            <a:chExt cx="27" cy="1164"/>
          </a:xfrm>
        </p:grpSpPr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515" y="875"/>
              <a:ext cx="27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515" y="2039"/>
              <a:ext cx="27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515" y="1166"/>
              <a:ext cx="27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5141" name="Line 21"/>
            <p:cNvSpPr>
              <a:spLocks noChangeShapeType="1"/>
            </p:cNvSpPr>
            <p:nvPr/>
          </p:nvSpPr>
          <p:spPr bwMode="auto">
            <a:xfrm>
              <a:off x="515" y="1457"/>
              <a:ext cx="27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5142" name="Line 22"/>
            <p:cNvSpPr>
              <a:spLocks noChangeShapeType="1"/>
            </p:cNvSpPr>
            <p:nvPr/>
          </p:nvSpPr>
          <p:spPr bwMode="auto">
            <a:xfrm>
              <a:off x="515" y="1748"/>
              <a:ext cx="27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143" name="Rectangle 23"/>
          <p:cNvSpPr>
            <a:spLocks noGrp="1"/>
          </p:cNvSpPr>
          <p:nvPr>
            <p:ph type="title" idx="4294967295"/>
          </p:nvPr>
        </p:nvSpPr>
        <p:spPr>
          <a:xfrm>
            <a:off x="-4556" y="5080"/>
            <a:ext cx="91440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Example: How We Get There: Milestones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5144" name="Rectangle 26"/>
          <p:cNvSpPr>
            <a:spLocks noChangeArrowheads="1"/>
          </p:cNvSpPr>
          <p:nvPr/>
        </p:nvSpPr>
        <p:spPr bwMode="auto">
          <a:xfrm>
            <a:off x="1219200" y="1219200"/>
            <a:ext cx="4296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 smtClean="0">
                <a:solidFill>
                  <a:srgbClr val="000000"/>
                </a:solidFill>
              </a:rPr>
              <a:t>2013</a:t>
            </a:r>
            <a:endParaRPr lang="en-US" sz="1400" dirty="0"/>
          </a:p>
        </p:txBody>
      </p:sp>
      <p:sp>
        <p:nvSpPr>
          <p:cNvPr id="5147" name="Line 29"/>
          <p:cNvSpPr>
            <a:spLocks noChangeShapeType="1"/>
          </p:cNvSpPr>
          <p:nvPr/>
        </p:nvSpPr>
        <p:spPr bwMode="auto">
          <a:xfrm>
            <a:off x="762000" y="1535113"/>
            <a:ext cx="1588" cy="51530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148" name="Line 30"/>
          <p:cNvSpPr>
            <a:spLocks noChangeShapeType="1"/>
          </p:cNvSpPr>
          <p:nvPr/>
        </p:nvSpPr>
        <p:spPr bwMode="auto">
          <a:xfrm>
            <a:off x="4418012" y="1716088"/>
            <a:ext cx="1588" cy="51419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149" name="Line 31"/>
          <p:cNvSpPr>
            <a:spLocks noChangeShapeType="1"/>
          </p:cNvSpPr>
          <p:nvPr/>
        </p:nvSpPr>
        <p:spPr bwMode="auto">
          <a:xfrm>
            <a:off x="3198812" y="1535113"/>
            <a:ext cx="1588" cy="51609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152" name="Rectangle 34"/>
          <p:cNvSpPr>
            <a:spLocks noChangeArrowheads="1"/>
          </p:cNvSpPr>
          <p:nvPr/>
        </p:nvSpPr>
        <p:spPr bwMode="auto">
          <a:xfrm rot="-5400000">
            <a:off x="-203327" y="3927801"/>
            <a:ext cx="914400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sz="1600" b="1" dirty="0" smtClean="0">
                <a:solidFill>
                  <a:srgbClr val="00007E"/>
                </a:solidFill>
              </a:rPr>
              <a:t>Market</a:t>
            </a:r>
            <a:endParaRPr lang="en-US" sz="1600" b="1" dirty="0">
              <a:solidFill>
                <a:srgbClr val="00007E"/>
              </a:solidFill>
            </a:endParaRPr>
          </a:p>
        </p:txBody>
      </p:sp>
      <p:sp>
        <p:nvSpPr>
          <p:cNvPr id="5153" name="AutoShape 35"/>
          <p:cNvSpPr>
            <a:spLocks noChangeArrowheads="1"/>
          </p:cNvSpPr>
          <p:nvPr/>
        </p:nvSpPr>
        <p:spPr bwMode="auto">
          <a:xfrm>
            <a:off x="457200" y="2362200"/>
            <a:ext cx="914400" cy="53120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AD6CC"/>
              </a:gs>
              <a:gs pos="50000">
                <a:srgbClr val="EDE8DD"/>
              </a:gs>
              <a:gs pos="100000">
                <a:srgbClr val="DAD6CC"/>
              </a:gs>
            </a:gsLst>
            <a:lin ang="5400000" scaled="1"/>
          </a:gra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Proof of Concept</a:t>
            </a:r>
            <a:endParaRPr lang="en-US" sz="1400" dirty="0"/>
          </a:p>
        </p:txBody>
      </p:sp>
      <p:sp>
        <p:nvSpPr>
          <p:cNvPr id="5155" name="AutoShape 37"/>
          <p:cNvSpPr>
            <a:spLocks noChangeArrowheads="1"/>
          </p:cNvSpPr>
          <p:nvPr/>
        </p:nvSpPr>
        <p:spPr bwMode="auto">
          <a:xfrm>
            <a:off x="1371600" y="3993463"/>
            <a:ext cx="1219200" cy="31668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San Jose</a:t>
            </a:r>
            <a:endParaRPr lang="en-US" sz="1400" dirty="0"/>
          </a:p>
        </p:txBody>
      </p:sp>
      <p:sp>
        <p:nvSpPr>
          <p:cNvPr id="5175" name="Rectangle 59"/>
          <p:cNvSpPr>
            <a:spLocks noChangeArrowheads="1"/>
          </p:cNvSpPr>
          <p:nvPr/>
        </p:nvSpPr>
        <p:spPr bwMode="auto">
          <a:xfrm>
            <a:off x="477588" y="1828800"/>
            <a:ext cx="894012" cy="228600"/>
          </a:xfrm>
          <a:prstGeom prst="rect">
            <a:avLst/>
          </a:prstGeom>
          <a:solidFill>
            <a:srgbClr val="00007E">
              <a:alpha val="75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Initialize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177" name="Rectangle 61"/>
          <p:cNvSpPr>
            <a:spLocks noChangeArrowheads="1"/>
          </p:cNvSpPr>
          <p:nvPr/>
        </p:nvSpPr>
        <p:spPr bwMode="auto">
          <a:xfrm rot="-5400000">
            <a:off x="-453700" y="2492701"/>
            <a:ext cx="1447800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sz="1600" b="1" dirty="0" smtClean="0">
                <a:solidFill>
                  <a:srgbClr val="00007E"/>
                </a:solidFill>
              </a:rPr>
              <a:t>Product</a:t>
            </a:r>
            <a:endParaRPr lang="en-US" sz="1600" b="1" dirty="0">
              <a:solidFill>
                <a:srgbClr val="00007E"/>
              </a:solidFill>
            </a:endParaRPr>
          </a:p>
        </p:txBody>
      </p:sp>
      <p:sp>
        <p:nvSpPr>
          <p:cNvPr id="5178" name="Rectangle 62"/>
          <p:cNvSpPr>
            <a:spLocks noChangeArrowheads="1"/>
          </p:cNvSpPr>
          <p:nvPr/>
        </p:nvSpPr>
        <p:spPr bwMode="auto">
          <a:xfrm rot="-5400000">
            <a:off x="-339271" y="5084577"/>
            <a:ext cx="1136650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dirty="0" smtClean="0">
                <a:solidFill>
                  <a:srgbClr val="00007E"/>
                </a:solidFill>
              </a:rPr>
              <a:t>Company</a:t>
            </a:r>
            <a:endParaRPr lang="en-US" dirty="0">
              <a:solidFill>
                <a:srgbClr val="00007E"/>
              </a:solidFill>
            </a:endParaRPr>
          </a:p>
        </p:txBody>
      </p:sp>
      <p:sp>
        <p:nvSpPr>
          <p:cNvPr id="5182" name="AutoShape 66"/>
          <p:cNvSpPr>
            <a:spLocks noChangeArrowheads="1"/>
          </p:cNvSpPr>
          <p:nvPr/>
        </p:nvSpPr>
        <p:spPr bwMode="auto">
          <a:xfrm>
            <a:off x="2590800" y="2362200"/>
            <a:ext cx="1219200" cy="53120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AD6CC"/>
              </a:gs>
              <a:gs pos="50000">
                <a:srgbClr val="EDE8DD"/>
              </a:gs>
              <a:gs pos="100000">
                <a:srgbClr val="DAD6CC"/>
              </a:gs>
            </a:gsLst>
            <a:lin ang="5400000" scaled="1"/>
          </a:gra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Beta Prototype</a:t>
            </a:r>
            <a:endParaRPr lang="en-US" sz="1400" baseline="30000" dirty="0"/>
          </a:p>
        </p:txBody>
      </p:sp>
      <p:sp>
        <p:nvSpPr>
          <p:cNvPr id="5183" name="Rectangle 67"/>
          <p:cNvSpPr>
            <a:spLocks noChangeArrowheads="1"/>
          </p:cNvSpPr>
          <p:nvPr/>
        </p:nvSpPr>
        <p:spPr bwMode="auto">
          <a:xfrm>
            <a:off x="851079" y="1524000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</a:rPr>
              <a:t>M</a:t>
            </a:r>
            <a:r>
              <a:rPr lang="en-US" sz="1000" dirty="0" smtClean="0">
                <a:solidFill>
                  <a:srgbClr val="000000"/>
                </a:solidFill>
              </a:rPr>
              <a:t>1</a:t>
            </a:r>
            <a:endParaRPr lang="en-US" sz="1000" dirty="0"/>
          </a:p>
        </p:txBody>
      </p:sp>
      <p:sp>
        <p:nvSpPr>
          <p:cNvPr id="5184" name="Rectangle 68"/>
          <p:cNvSpPr>
            <a:spLocks noChangeArrowheads="1"/>
          </p:cNvSpPr>
          <p:nvPr/>
        </p:nvSpPr>
        <p:spPr bwMode="auto">
          <a:xfrm>
            <a:off x="1143000" y="1524000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</a:rPr>
              <a:t>M</a:t>
            </a:r>
            <a:r>
              <a:rPr lang="en-US" sz="1000" dirty="0" smtClean="0">
                <a:solidFill>
                  <a:srgbClr val="000000"/>
                </a:solidFill>
              </a:rPr>
              <a:t>2</a:t>
            </a:r>
            <a:endParaRPr lang="en-US" sz="1000" dirty="0"/>
          </a:p>
        </p:txBody>
      </p:sp>
      <p:sp>
        <p:nvSpPr>
          <p:cNvPr id="5185" name="Rectangle 69"/>
          <p:cNvSpPr>
            <a:spLocks noChangeArrowheads="1"/>
          </p:cNvSpPr>
          <p:nvPr/>
        </p:nvSpPr>
        <p:spPr bwMode="auto">
          <a:xfrm>
            <a:off x="1460679" y="1524000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</a:rPr>
              <a:t>M</a:t>
            </a:r>
            <a:r>
              <a:rPr lang="en-US" sz="1000" dirty="0" smtClean="0">
                <a:solidFill>
                  <a:srgbClr val="000000"/>
                </a:solidFill>
              </a:rPr>
              <a:t>3</a:t>
            </a:r>
            <a:endParaRPr lang="en-US" sz="1000" dirty="0"/>
          </a:p>
        </p:txBody>
      </p:sp>
      <p:sp>
        <p:nvSpPr>
          <p:cNvPr id="5186" name="Rectangle 70"/>
          <p:cNvSpPr>
            <a:spLocks noChangeArrowheads="1"/>
          </p:cNvSpPr>
          <p:nvPr/>
        </p:nvSpPr>
        <p:spPr bwMode="auto">
          <a:xfrm>
            <a:off x="1752600" y="1524000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</a:rPr>
              <a:t>M</a:t>
            </a:r>
            <a:r>
              <a:rPr lang="en-US" sz="1000" dirty="0" smtClean="0">
                <a:solidFill>
                  <a:srgbClr val="000000"/>
                </a:solidFill>
              </a:rPr>
              <a:t>4</a:t>
            </a:r>
            <a:endParaRPr lang="en-US" sz="1000" dirty="0"/>
          </a:p>
        </p:txBody>
      </p:sp>
      <p:sp>
        <p:nvSpPr>
          <p:cNvPr id="5187" name="Rectangle 71"/>
          <p:cNvSpPr>
            <a:spLocks noChangeArrowheads="1"/>
          </p:cNvSpPr>
          <p:nvPr/>
        </p:nvSpPr>
        <p:spPr bwMode="auto">
          <a:xfrm>
            <a:off x="8068144" y="1219200"/>
            <a:ext cx="4296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 smtClean="0">
                <a:solidFill>
                  <a:srgbClr val="000000"/>
                </a:solidFill>
              </a:rPr>
              <a:t>2015</a:t>
            </a:r>
            <a:endParaRPr lang="en-US" sz="1400" dirty="0"/>
          </a:p>
        </p:txBody>
      </p:sp>
      <p:sp>
        <p:nvSpPr>
          <p:cNvPr id="5188" name="Rectangle 72"/>
          <p:cNvSpPr>
            <a:spLocks noChangeArrowheads="1"/>
          </p:cNvSpPr>
          <p:nvPr/>
        </p:nvSpPr>
        <p:spPr bwMode="auto">
          <a:xfrm>
            <a:off x="2070279" y="1524000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M5</a:t>
            </a:r>
            <a:endParaRPr lang="en-US" sz="1000" dirty="0"/>
          </a:p>
        </p:txBody>
      </p:sp>
      <p:sp>
        <p:nvSpPr>
          <p:cNvPr id="5189" name="Rectangle 73"/>
          <p:cNvSpPr>
            <a:spLocks noChangeArrowheads="1"/>
          </p:cNvSpPr>
          <p:nvPr/>
        </p:nvSpPr>
        <p:spPr bwMode="auto">
          <a:xfrm>
            <a:off x="2362200" y="1524000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M6</a:t>
            </a:r>
            <a:endParaRPr lang="en-US" sz="1000" dirty="0"/>
          </a:p>
        </p:txBody>
      </p:sp>
      <p:sp>
        <p:nvSpPr>
          <p:cNvPr id="5190" name="Rectangle 74"/>
          <p:cNvSpPr>
            <a:spLocks noChangeArrowheads="1"/>
          </p:cNvSpPr>
          <p:nvPr/>
        </p:nvSpPr>
        <p:spPr bwMode="auto">
          <a:xfrm>
            <a:off x="2679879" y="1524000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M7</a:t>
            </a:r>
            <a:endParaRPr lang="en-US" sz="1000" dirty="0"/>
          </a:p>
        </p:txBody>
      </p:sp>
      <p:sp>
        <p:nvSpPr>
          <p:cNvPr id="5191" name="Rectangle 75"/>
          <p:cNvSpPr>
            <a:spLocks noChangeArrowheads="1"/>
          </p:cNvSpPr>
          <p:nvPr/>
        </p:nvSpPr>
        <p:spPr bwMode="auto">
          <a:xfrm>
            <a:off x="2967216" y="1524000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M8</a:t>
            </a:r>
            <a:endParaRPr lang="en-US" sz="1000" dirty="0"/>
          </a:p>
        </p:txBody>
      </p:sp>
      <p:sp>
        <p:nvSpPr>
          <p:cNvPr id="5192" name="Rectangle 76"/>
          <p:cNvSpPr>
            <a:spLocks noChangeArrowheads="1"/>
          </p:cNvSpPr>
          <p:nvPr/>
        </p:nvSpPr>
        <p:spPr bwMode="auto">
          <a:xfrm>
            <a:off x="8574873" y="1216968"/>
            <a:ext cx="4296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 smtClean="0">
                <a:solidFill>
                  <a:srgbClr val="000000"/>
                </a:solidFill>
              </a:rPr>
              <a:t>2016</a:t>
            </a:r>
            <a:endParaRPr lang="en-US" sz="1400" dirty="0"/>
          </a:p>
        </p:txBody>
      </p:sp>
      <p:sp>
        <p:nvSpPr>
          <p:cNvPr id="5193" name="Rectangle 77"/>
          <p:cNvSpPr>
            <a:spLocks noChangeArrowheads="1"/>
          </p:cNvSpPr>
          <p:nvPr/>
        </p:nvSpPr>
        <p:spPr bwMode="auto">
          <a:xfrm>
            <a:off x="3276600" y="1524000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M9</a:t>
            </a:r>
            <a:endParaRPr lang="en-US" sz="1000" dirty="0"/>
          </a:p>
        </p:txBody>
      </p:sp>
      <p:sp>
        <p:nvSpPr>
          <p:cNvPr id="5194" name="Rectangle 78"/>
          <p:cNvSpPr>
            <a:spLocks noChangeArrowheads="1"/>
          </p:cNvSpPr>
          <p:nvPr/>
        </p:nvSpPr>
        <p:spPr bwMode="auto">
          <a:xfrm>
            <a:off x="3581400" y="1524000"/>
            <a:ext cx="24846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M10</a:t>
            </a:r>
            <a:endParaRPr lang="en-US" sz="1000" dirty="0"/>
          </a:p>
        </p:txBody>
      </p:sp>
      <p:sp>
        <p:nvSpPr>
          <p:cNvPr id="5195" name="Rectangle 79"/>
          <p:cNvSpPr>
            <a:spLocks noChangeArrowheads="1"/>
          </p:cNvSpPr>
          <p:nvPr/>
        </p:nvSpPr>
        <p:spPr bwMode="auto">
          <a:xfrm>
            <a:off x="3899079" y="1524000"/>
            <a:ext cx="24846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M11</a:t>
            </a:r>
          </a:p>
        </p:txBody>
      </p:sp>
      <p:sp>
        <p:nvSpPr>
          <p:cNvPr id="5196" name="Rectangle 80"/>
          <p:cNvSpPr>
            <a:spLocks noChangeArrowheads="1"/>
          </p:cNvSpPr>
          <p:nvPr/>
        </p:nvSpPr>
        <p:spPr bwMode="auto">
          <a:xfrm>
            <a:off x="4191000" y="1524000"/>
            <a:ext cx="24846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M12</a:t>
            </a:r>
            <a:endParaRPr lang="en-US" sz="1000" dirty="0"/>
          </a:p>
        </p:txBody>
      </p:sp>
      <p:sp>
        <p:nvSpPr>
          <p:cNvPr id="81" name="Line 5"/>
          <p:cNvSpPr>
            <a:spLocks noChangeShapeType="1"/>
          </p:cNvSpPr>
          <p:nvPr/>
        </p:nvSpPr>
        <p:spPr bwMode="auto">
          <a:xfrm>
            <a:off x="6551614" y="1533525"/>
            <a:ext cx="0" cy="4775835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" name="Line 7"/>
          <p:cNvSpPr>
            <a:spLocks noChangeShapeType="1"/>
          </p:cNvSpPr>
          <p:nvPr/>
        </p:nvSpPr>
        <p:spPr bwMode="auto">
          <a:xfrm>
            <a:off x="5943601" y="1524000"/>
            <a:ext cx="0" cy="4785360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>
            <a:off x="6246814" y="1841501"/>
            <a:ext cx="0" cy="4467860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3" name="Line 30"/>
          <p:cNvSpPr>
            <a:spLocks noChangeShapeType="1"/>
          </p:cNvSpPr>
          <p:nvPr/>
        </p:nvSpPr>
        <p:spPr bwMode="auto">
          <a:xfrm>
            <a:off x="6858000" y="1535113"/>
            <a:ext cx="1588" cy="51419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95" name="Line 5"/>
          <p:cNvSpPr>
            <a:spLocks noChangeShapeType="1"/>
          </p:cNvSpPr>
          <p:nvPr/>
        </p:nvSpPr>
        <p:spPr bwMode="auto">
          <a:xfrm>
            <a:off x="7772401" y="1533526"/>
            <a:ext cx="0" cy="4775834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6" name="Line 7"/>
          <p:cNvSpPr>
            <a:spLocks noChangeShapeType="1"/>
          </p:cNvSpPr>
          <p:nvPr/>
        </p:nvSpPr>
        <p:spPr bwMode="auto">
          <a:xfrm>
            <a:off x="7162801" y="1533525"/>
            <a:ext cx="0" cy="4775835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7" name="Line 13"/>
          <p:cNvSpPr>
            <a:spLocks noChangeShapeType="1"/>
          </p:cNvSpPr>
          <p:nvPr/>
        </p:nvSpPr>
        <p:spPr bwMode="auto">
          <a:xfrm>
            <a:off x="7467601" y="1841500"/>
            <a:ext cx="0" cy="4467859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" name="Line 30"/>
          <p:cNvSpPr>
            <a:spLocks noChangeShapeType="1"/>
          </p:cNvSpPr>
          <p:nvPr/>
        </p:nvSpPr>
        <p:spPr bwMode="auto">
          <a:xfrm>
            <a:off x="8077200" y="1535113"/>
            <a:ext cx="1588" cy="51419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3" name="Rectangle 76"/>
          <p:cNvSpPr>
            <a:spLocks noChangeArrowheads="1"/>
          </p:cNvSpPr>
          <p:nvPr/>
        </p:nvSpPr>
        <p:spPr bwMode="auto">
          <a:xfrm>
            <a:off x="4889679" y="1219200"/>
            <a:ext cx="4296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 smtClean="0">
                <a:solidFill>
                  <a:srgbClr val="000000"/>
                </a:solidFill>
              </a:rPr>
              <a:t>2014</a:t>
            </a:r>
            <a:endParaRPr lang="en-US" sz="1400" dirty="0"/>
          </a:p>
        </p:txBody>
      </p:sp>
      <p:grpSp>
        <p:nvGrpSpPr>
          <p:cNvPr id="3" name="Group 146"/>
          <p:cNvGrpSpPr/>
          <p:nvPr/>
        </p:nvGrpSpPr>
        <p:grpSpPr>
          <a:xfrm>
            <a:off x="1345842" y="1778358"/>
            <a:ext cx="2464158" cy="307777"/>
            <a:chOff x="1345842" y="1778358"/>
            <a:chExt cx="2464158" cy="307777"/>
          </a:xfrm>
        </p:grpSpPr>
        <p:sp>
          <p:nvSpPr>
            <p:cNvPr id="5171" name="Rectangle 53"/>
            <p:cNvSpPr>
              <a:spLocks noChangeArrowheads="1"/>
            </p:cNvSpPr>
            <p:nvPr/>
          </p:nvSpPr>
          <p:spPr bwMode="auto">
            <a:xfrm>
              <a:off x="1371600" y="1828800"/>
              <a:ext cx="2438400" cy="228600"/>
            </a:xfrm>
            <a:prstGeom prst="rect">
              <a:avLst/>
            </a:prstGeom>
            <a:solidFill>
              <a:srgbClr val="5BBC66">
                <a:alpha val="75000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96312" name="Text Box 56"/>
            <p:cNvSpPr txBox="1">
              <a:spLocks noChangeArrowheads="1"/>
            </p:cNvSpPr>
            <p:nvPr/>
          </p:nvSpPr>
          <p:spPr bwMode="auto">
            <a:xfrm>
              <a:off x="1345842" y="1778358"/>
              <a:ext cx="1600200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Develop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09" name="AutoShape 35"/>
          <p:cNvSpPr>
            <a:spLocks noChangeArrowheads="1"/>
          </p:cNvSpPr>
          <p:nvPr/>
        </p:nvSpPr>
        <p:spPr bwMode="auto">
          <a:xfrm>
            <a:off x="1371600" y="2362200"/>
            <a:ext cx="1219200" cy="53120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AD6CC"/>
              </a:gs>
              <a:gs pos="50000">
                <a:srgbClr val="EDE8DD"/>
              </a:gs>
              <a:gs pos="100000">
                <a:srgbClr val="DAD6CC"/>
              </a:gs>
            </a:gsLst>
            <a:lin ang="5400000" scaled="1"/>
          </a:gra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Miniaturized Prototype</a:t>
            </a:r>
            <a:endParaRPr lang="en-US" sz="1400" dirty="0"/>
          </a:p>
        </p:txBody>
      </p:sp>
      <p:sp>
        <p:nvSpPr>
          <p:cNvPr id="120" name="Line 5"/>
          <p:cNvSpPr>
            <a:spLocks noChangeShapeType="1"/>
          </p:cNvSpPr>
          <p:nvPr/>
        </p:nvSpPr>
        <p:spPr bwMode="auto">
          <a:xfrm>
            <a:off x="8382001" y="1524001"/>
            <a:ext cx="0" cy="478535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6" name="AutoShape 36"/>
          <p:cNvSpPr>
            <a:spLocks noChangeArrowheads="1"/>
          </p:cNvSpPr>
          <p:nvPr/>
        </p:nvSpPr>
        <p:spPr bwMode="auto">
          <a:xfrm>
            <a:off x="6248399" y="2464158"/>
            <a:ext cx="1679276" cy="31668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AD6CC"/>
              </a:gs>
              <a:gs pos="50000">
                <a:srgbClr val="EDE8DD"/>
              </a:gs>
              <a:gs pos="100000">
                <a:srgbClr val="DAD6CC"/>
              </a:gs>
            </a:gsLst>
            <a:lin ang="5400000" scaled="1"/>
          </a:gra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Second Release</a:t>
            </a:r>
            <a:endParaRPr lang="en-US" sz="1400" dirty="0"/>
          </a:p>
        </p:txBody>
      </p:sp>
      <p:sp>
        <p:nvSpPr>
          <p:cNvPr id="127" name="Line 7"/>
          <p:cNvSpPr>
            <a:spLocks noChangeShapeType="1"/>
          </p:cNvSpPr>
          <p:nvPr/>
        </p:nvSpPr>
        <p:spPr bwMode="auto">
          <a:xfrm>
            <a:off x="457201" y="1524000"/>
            <a:ext cx="0" cy="4785360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8" name="Line 9"/>
          <p:cNvSpPr>
            <a:spLocks noChangeShapeType="1"/>
          </p:cNvSpPr>
          <p:nvPr/>
        </p:nvSpPr>
        <p:spPr bwMode="auto">
          <a:xfrm>
            <a:off x="4722812" y="1524000"/>
            <a:ext cx="1588" cy="4785360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9" name="Line 9"/>
          <p:cNvSpPr>
            <a:spLocks noChangeShapeType="1"/>
          </p:cNvSpPr>
          <p:nvPr/>
        </p:nvSpPr>
        <p:spPr bwMode="auto">
          <a:xfrm>
            <a:off x="5332412" y="1524000"/>
            <a:ext cx="1588" cy="4785360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0" name="Line 12"/>
          <p:cNvSpPr>
            <a:spLocks noChangeShapeType="1"/>
          </p:cNvSpPr>
          <p:nvPr/>
        </p:nvSpPr>
        <p:spPr bwMode="auto">
          <a:xfrm>
            <a:off x="5029200" y="2032000"/>
            <a:ext cx="1588" cy="4277360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1" name="Line 30"/>
          <p:cNvSpPr>
            <a:spLocks noChangeShapeType="1"/>
          </p:cNvSpPr>
          <p:nvPr/>
        </p:nvSpPr>
        <p:spPr bwMode="auto">
          <a:xfrm>
            <a:off x="5637212" y="1524000"/>
            <a:ext cx="1588" cy="51419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197" name="AutoShape 36"/>
          <p:cNvSpPr>
            <a:spLocks noChangeArrowheads="1"/>
          </p:cNvSpPr>
          <p:nvPr/>
        </p:nvSpPr>
        <p:spPr bwMode="auto">
          <a:xfrm>
            <a:off x="3810000" y="2464158"/>
            <a:ext cx="2438400" cy="31668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AD6CC"/>
              </a:gs>
              <a:gs pos="50000">
                <a:srgbClr val="EDE8DD"/>
              </a:gs>
              <a:gs pos="100000">
                <a:srgbClr val="DAD6CC"/>
              </a:gs>
            </a:gsLst>
            <a:lin ang="5400000" scaled="1"/>
          </a:gra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Marketable Product</a:t>
            </a:r>
            <a:endParaRPr lang="en-US" sz="1400" dirty="0"/>
          </a:p>
        </p:txBody>
      </p:sp>
      <p:sp>
        <p:nvSpPr>
          <p:cNvPr id="5156" name="AutoShape 38"/>
          <p:cNvSpPr>
            <a:spLocks noChangeArrowheads="1"/>
          </p:cNvSpPr>
          <p:nvPr/>
        </p:nvSpPr>
        <p:spPr bwMode="auto">
          <a:xfrm>
            <a:off x="2895600" y="3980584"/>
            <a:ext cx="1524000" cy="31668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Bay Area</a:t>
            </a:r>
            <a:endParaRPr lang="en-US" sz="1400" dirty="0"/>
          </a:p>
        </p:txBody>
      </p:sp>
      <p:sp>
        <p:nvSpPr>
          <p:cNvPr id="137" name="Line 13"/>
          <p:cNvSpPr>
            <a:spLocks noChangeShapeType="1"/>
          </p:cNvSpPr>
          <p:nvPr/>
        </p:nvSpPr>
        <p:spPr bwMode="auto">
          <a:xfrm>
            <a:off x="8685214" y="1828800"/>
            <a:ext cx="0" cy="4480559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8" name="Line 5"/>
          <p:cNvSpPr>
            <a:spLocks noChangeShapeType="1"/>
          </p:cNvSpPr>
          <p:nvPr/>
        </p:nvSpPr>
        <p:spPr bwMode="auto">
          <a:xfrm>
            <a:off x="8990013" y="1524000"/>
            <a:ext cx="1587" cy="4785359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98" name="Rectangle 53"/>
          <p:cNvSpPr>
            <a:spLocks noChangeArrowheads="1"/>
          </p:cNvSpPr>
          <p:nvPr/>
        </p:nvSpPr>
        <p:spPr bwMode="auto">
          <a:xfrm>
            <a:off x="7162800" y="1828799"/>
            <a:ext cx="1828800" cy="228601"/>
          </a:xfrm>
          <a:prstGeom prst="rect">
            <a:avLst/>
          </a:prstGeom>
          <a:solidFill>
            <a:srgbClr val="5BBC66">
              <a:alpha val="75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Expand</a:t>
            </a:r>
            <a:r>
              <a:rPr lang="en-US" sz="1000" dirty="0" smtClean="0">
                <a:solidFill>
                  <a:schemeClr val="bg1"/>
                </a:solidFill>
              </a:rPr>
              <a:t>  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AutoShape 52"/>
          <p:cNvSpPr>
            <a:spLocks noChangeArrowheads="1"/>
          </p:cNvSpPr>
          <p:nvPr/>
        </p:nvSpPr>
        <p:spPr bwMode="auto">
          <a:xfrm>
            <a:off x="556703" y="5056906"/>
            <a:ext cx="2438400" cy="316682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Build Development Team</a:t>
            </a:r>
            <a:endParaRPr lang="en-US" sz="1400" dirty="0"/>
          </a:p>
        </p:txBody>
      </p:sp>
      <p:sp>
        <p:nvSpPr>
          <p:cNvPr id="140" name="AutoShape 52"/>
          <p:cNvSpPr>
            <a:spLocks noChangeArrowheads="1"/>
          </p:cNvSpPr>
          <p:nvPr/>
        </p:nvSpPr>
        <p:spPr bwMode="auto">
          <a:xfrm>
            <a:off x="3730411" y="5480851"/>
            <a:ext cx="1536879" cy="316682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US Sales Force</a:t>
            </a:r>
            <a:endParaRPr lang="en-US" sz="1400" dirty="0"/>
          </a:p>
        </p:txBody>
      </p:sp>
      <p:grpSp>
        <p:nvGrpSpPr>
          <p:cNvPr id="4" name="Group 147"/>
          <p:cNvGrpSpPr/>
          <p:nvPr/>
        </p:nvGrpSpPr>
        <p:grpSpPr>
          <a:xfrm>
            <a:off x="2895600" y="1787186"/>
            <a:ext cx="4572000" cy="307777"/>
            <a:chOff x="2895600" y="1787186"/>
            <a:chExt cx="4572000" cy="307777"/>
          </a:xfrm>
        </p:grpSpPr>
        <p:sp>
          <p:nvSpPr>
            <p:cNvPr id="5172" name="Rectangle 54"/>
            <p:cNvSpPr>
              <a:spLocks noChangeArrowheads="1"/>
            </p:cNvSpPr>
            <p:nvPr/>
          </p:nvSpPr>
          <p:spPr bwMode="auto">
            <a:xfrm>
              <a:off x="2895600" y="1828800"/>
              <a:ext cx="4572000" cy="227629"/>
            </a:xfrm>
            <a:prstGeom prst="rect">
              <a:avLst/>
            </a:prstGeom>
            <a:solidFill>
              <a:srgbClr val="00007E">
                <a:alpha val="50000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5173" name="Text Box 55"/>
            <p:cNvSpPr txBox="1">
              <a:spLocks noChangeArrowheads="1"/>
            </p:cNvSpPr>
            <p:nvPr/>
          </p:nvSpPr>
          <p:spPr bwMode="auto">
            <a:xfrm>
              <a:off x="4572000" y="1787186"/>
              <a:ext cx="771365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smtClean="0">
                  <a:solidFill>
                    <a:schemeClr val="bg1"/>
                  </a:solidFill>
                </a:rPr>
                <a:t>Launch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6" name="AutoShape 38"/>
          <p:cNvSpPr>
            <a:spLocks noChangeArrowheads="1"/>
          </p:cNvSpPr>
          <p:nvPr/>
        </p:nvSpPr>
        <p:spPr bwMode="auto">
          <a:xfrm>
            <a:off x="4418855" y="3980584"/>
            <a:ext cx="1828800" cy="31668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5 Metro Areas</a:t>
            </a:r>
            <a:endParaRPr lang="en-US" sz="1400" dirty="0"/>
          </a:p>
        </p:txBody>
      </p:sp>
      <p:sp>
        <p:nvSpPr>
          <p:cNvPr id="141" name="AutoShape 52"/>
          <p:cNvSpPr>
            <a:spLocks noChangeArrowheads="1"/>
          </p:cNvSpPr>
          <p:nvPr/>
        </p:nvSpPr>
        <p:spPr bwMode="auto">
          <a:xfrm>
            <a:off x="3096909" y="5056906"/>
            <a:ext cx="2170381" cy="316682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Begin Manufacturing</a:t>
            </a:r>
            <a:endParaRPr lang="en-US" sz="1400" dirty="0"/>
          </a:p>
        </p:txBody>
      </p:sp>
      <p:sp>
        <p:nvSpPr>
          <p:cNvPr id="117" name="AutoShape 38"/>
          <p:cNvSpPr>
            <a:spLocks noChangeArrowheads="1"/>
          </p:cNvSpPr>
          <p:nvPr/>
        </p:nvSpPr>
        <p:spPr bwMode="auto">
          <a:xfrm>
            <a:off x="6248400" y="3873321"/>
            <a:ext cx="914400" cy="53120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Asia / Europe</a:t>
            </a:r>
            <a:endParaRPr lang="en-US" sz="1400" dirty="0"/>
          </a:p>
        </p:txBody>
      </p:sp>
      <p:cxnSp>
        <p:nvCxnSpPr>
          <p:cNvPr id="152" name="Straight Arrow Connector 151"/>
          <p:cNvCxnSpPr/>
          <p:nvPr/>
        </p:nvCxnSpPr>
        <p:spPr>
          <a:xfrm rot="5400000">
            <a:off x="566737" y="1566863"/>
            <a:ext cx="39211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67"/>
          <p:cNvSpPr>
            <a:spLocks noChangeArrowheads="1"/>
          </p:cNvSpPr>
          <p:nvPr/>
        </p:nvSpPr>
        <p:spPr bwMode="auto">
          <a:xfrm>
            <a:off x="4479757" y="1529758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</a:rPr>
              <a:t>M</a:t>
            </a:r>
            <a:r>
              <a:rPr lang="en-US" sz="1000" dirty="0" smtClean="0">
                <a:solidFill>
                  <a:srgbClr val="000000"/>
                </a:solidFill>
              </a:rPr>
              <a:t>1</a:t>
            </a:r>
            <a:endParaRPr lang="en-US" sz="1000" dirty="0"/>
          </a:p>
        </p:txBody>
      </p:sp>
      <p:sp>
        <p:nvSpPr>
          <p:cNvPr id="148" name="Rectangle 68"/>
          <p:cNvSpPr>
            <a:spLocks noChangeArrowheads="1"/>
          </p:cNvSpPr>
          <p:nvPr/>
        </p:nvSpPr>
        <p:spPr bwMode="auto">
          <a:xfrm>
            <a:off x="4771678" y="1529758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</a:rPr>
              <a:t>M</a:t>
            </a:r>
            <a:r>
              <a:rPr lang="en-US" sz="1000" dirty="0" smtClean="0">
                <a:solidFill>
                  <a:srgbClr val="000000"/>
                </a:solidFill>
              </a:rPr>
              <a:t>2</a:t>
            </a:r>
            <a:endParaRPr lang="en-US" sz="1000" dirty="0"/>
          </a:p>
        </p:txBody>
      </p:sp>
      <p:sp>
        <p:nvSpPr>
          <p:cNvPr id="153" name="Rectangle 69"/>
          <p:cNvSpPr>
            <a:spLocks noChangeArrowheads="1"/>
          </p:cNvSpPr>
          <p:nvPr/>
        </p:nvSpPr>
        <p:spPr bwMode="auto">
          <a:xfrm>
            <a:off x="5089357" y="1529758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</a:rPr>
              <a:t>M</a:t>
            </a:r>
            <a:r>
              <a:rPr lang="en-US" sz="1000" dirty="0" smtClean="0">
                <a:solidFill>
                  <a:srgbClr val="000000"/>
                </a:solidFill>
              </a:rPr>
              <a:t>3</a:t>
            </a:r>
            <a:endParaRPr lang="en-US" sz="1000" dirty="0"/>
          </a:p>
        </p:txBody>
      </p:sp>
      <p:sp>
        <p:nvSpPr>
          <p:cNvPr id="154" name="Rectangle 70"/>
          <p:cNvSpPr>
            <a:spLocks noChangeArrowheads="1"/>
          </p:cNvSpPr>
          <p:nvPr/>
        </p:nvSpPr>
        <p:spPr bwMode="auto">
          <a:xfrm>
            <a:off x="5381278" y="1529758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</a:rPr>
              <a:t>M</a:t>
            </a:r>
            <a:r>
              <a:rPr lang="en-US" sz="1000" dirty="0" smtClean="0">
                <a:solidFill>
                  <a:srgbClr val="000000"/>
                </a:solidFill>
              </a:rPr>
              <a:t>4</a:t>
            </a:r>
            <a:endParaRPr lang="en-US" sz="1000" dirty="0"/>
          </a:p>
        </p:txBody>
      </p:sp>
      <p:sp>
        <p:nvSpPr>
          <p:cNvPr id="155" name="Rectangle 72"/>
          <p:cNvSpPr>
            <a:spLocks noChangeArrowheads="1"/>
          </p:cNvSpPr>
          <p:nvPr/>
        </p:nvSpPr>
        <p:spPr bwMode="auto">
          <a:xfrm>
            <a:off x="5698957" y="1529758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M5</a:t>
            </a:r>
            <a:endParaRPr lang="en-US" sz="1000" dirty="0"/>
          </a:p>
        </p:txBody>
      </p:sp>
      <p:sp>
        <p:nvSpPr>
          <p:cNvPr id="156" name="Rectangle 73"/>
          <p:cNvSpPr>
            <a:spLocks noChangeArrowheads="1"/>
          </p:cNvSpPr>
          <p:nvPr/>
        </p:nvSpPr>
        <p:spPr bwMode="auto">
          <a:xfrm>
            <a:off x="5990878" y="1529758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M6</a:t>
            </a:r>
            <a:endParaRPr lang="en-US" sz="1000" dirty="0"/>
          </a:p>
        </p:txBody>
      </p:sp>
      <p:sp>
        <p:nvSpPr>
          <p:cNvPr id="157" name="Rectangle 74"/>
          <p:cNvSpPr>
            <a:spLocks noChangeArrowheads="1"/>
          </p:cNvSpPr>
          <p:nvPr/>
        </p:nvSpPr>
        <p:spPr bwMode="auto">
          <a:xfrm>
            <a:off x="6308557" y="1529758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M7</a:t>
            </a:r>
            <a:endParaRPr lang="en-US" sz="1000" dirty="0"/>
          </a:p>
        </p:txBody>
      </p:sp>
      <p:sp>
        <p:nvSpPr>
          <p:cNvPr id="158" name="Rectangle 75"/>
          <p:cNvSpPr>
            <a:spLocks noChangeArrowheads="1"/>
          </p:cNvSpPr>
          <p:nvPr/>
        </p:nvSpPr>
        <p:spPr bwMode="auto">
          <a:xfrm>
            <a:off x="6595894" y="1529758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M8</a:t>
            </a:r>
            <a:endParaRPr lang="en-US" sz="1000" dirty="0"/>
          </a:p>
        </p:txBody>
      </p:sp>
      <p:sp>
        <p:nvSpPr>
          <p:cNvPr id="159" name="Rectangle 77"/>
          <p:cNvSpPr>
            <a:spLocks noChangeArrowheads="1"/>
          </p:cNvSpPr>
          <p:nvPr/>
        </p:nvSpPr>
        <p:spPr bwMode="auto">
          <a:xfrm>
            <a:off x="6905278" y="1529758"/>
            <a:ext cx="17793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M9</a:t>
            </a:r>
            <a:endParaRPr lang="en-US" sz="1000" dirty="0"/>
          </a:p>
        </p:txBody>
      </p:sp>
      <p:sp>
        <p:nvSpPr>
          <p:cNvPr id="160" name="Rectangle 78"/>
          <p:cNvSpPr>
            <a:spLocks noChangeArrowheads="1"/>
          </p:cNvSpPr>
          <p:nvPr/>
        </p:nvSpPr>
        <p:spPr bwMode="auto">
          <a:xfrm>
            <a:off x="7210078" y="1529758"/>
            <a:ext cx="24846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M10</a:t>
            </a:r>
            <a:endParaRPr lang="en-US" sz="1000" dirty="0"/>
          </a:p>
        </p:txBody>
      </p:sp>
      <p:sp>
        <p:nvSpPr>
          <p:cNvPr id="161" name="Rectangle 79"/>
          <p:cNvSpPr>
            <a:spLocks noChangeArrowheads="1"/>
          </p:cNvSpPr>
          <p:nvPr/>
        </p:nvSpPr>
        <p:spPr bwMode="auto">
          <a:xfrm>
            <a:off x="7527757" y="1529758"/>
            <a:ext cx="24846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M11</a:t>
            </a:r>
          </a:p>
        </p:txBody>
      </p:sp>
      <p:sp>
        <p:nvSpPr>
          <p:cNvPr id="162" name="Rectangle 80"/>
          <p:cNvSpPr>
            <a:spLocks noChangeArrowheads="1"/>
          </p:cNvSpPr>
          <p:nvPr/>
        </p:nvSpPr>
        <p:spPr bwMode="auto">
          <a:xfrm>
            <a:off x="7819678" y="1529758"/>
            <a:ext cx="24846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M12</a:t>
            </a:r>
            <a:endParaRPr lang="en-US" sz="1000" dirty="0"/>
          </a:p>
        </p:txBody>
      </p:sp>
      <p:sp>
        <p:nvSpPr>
          <p:cNvPr id="163" name="AutoShape 36"/>
          <p:cNvSpPr>
            <a:spLocks noChangeArrowheads="1"/>
          </p:cNvSpPr>
          <p:nvPr/>
        </p:nvSpPr>
        <p:spPr bwMode="auto">
          <a:xfrm flipH="1">
            <a:off x="7927674" y="2364087"/>
            <a:ext cx="1062337" cy="53120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AD6CC"/>
              </a:gs>
              <a:gs pos="50000">
                <a:srgbClr val="EDE8DD"/>
              </a:gs>
              <a:gs pos="100000">
                <a:srgbClr val="DAD6CC"/>
              </a:gs>
            </a:gsLst>
            <a:lin ang="5400000" scaled="1"/>
          </a:gra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New Products</a:t>
            </a:r>
            <a:endParaRPr lang="en-US" sz="1400" dirty="0"/>
          </a:p>
        </p:txBody>
      </p:sp>
      <p:sp>
        <p:nvSpPr>
          <p:cNvPr id="164" name="AutoShape 52"/>
          <p:cNvSpPr>
            <a:spLocks noChangeArrowheads="1"/>
          </p:cNvSpPr>
          <p:nvPr/>
        </p:nvSpPr>
        <p:spPr bwMode="auto">
          <a:xfrm>
            <a:off x="5698957" y="5477983"/>
            <a:ext cx="1842729" cy="316682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Global Sales Force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855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68750213"/>
              </p:ext>
            </p:extLst>
          </p:nvPr>
        </p:nvGraphicFramePr>
        <p:xfrm>
          <a:off x="487363" y="1287463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4864" algn="ctr">
              <a:defRPr/>
            </a:pPr>
            <a:r>
              <a:rPr lang="en-US" dirty="0" smtClean="0">
                <a:latin typeface="Helvetica"/>
                <a:cs typeface="Helvetica"/>
              </a:rPr>
              <a:t>Preparation for Financial Statement Development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54063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28600" y="1287049"/>
            <a:ext cx="8686800" cy="4495800"/>
          </a:xfrm>
        </p:spPr>
        <p:txBody>
          <a:bodyPr>
            <a:normAutofit/>
          </a:bodyPr>
          <a:lstStyle/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Create </a:t>
            </a:r>
            <a:r>
              <a:rPr lang="en-US" sz="2800" dirty="0">
                <a:solidFill>
                  <a:srgbClr val="FFFFFF"/>
                </a:solidFill>
                <a:latin typeface="Source Sans Pro"/>
                <a:cs typeface="Source Sans Pro"/>
              </a:rPr>
              <a:t>A Pro-Forma Sales Forecast Driven by Product </a:t>
            </a:r>
            <a:r>
              <a:rPr lang="en-US" sz="28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Readiness</a:t>
            </a:r>
          </a:p>
          <a:p>
            <a:pPr marL="640080" lvl="1" indent="-274320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Do </a:t>
            </a:r>
            <a:r>
              <a:rPr lang="en-US" sz="2800" dirty="0">
                <a:solidFill>
                  <a:srgbClr val="FFFFFF"/>
                </a:solidFill>
                <a:latin typeface="Source Sans Pro"/>
                <a:cs typeface="Source Sans Pro"/>
              </a:rPr>
              <a:t>It Bottom Up w/Identified </a:t>
            </a:r>
            <a:r>
              <a:rPr lang="en-US" sz="28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Customers </a:t>
            </a:r>
            <a:r>
              <a:rPr lang="en-US" sz="2800" dirty="0">
                <a:solidFill>
                  <a:srgbClr val="FFFFFF"/>
                </a:solidFill>
                <a:latin typeface="Source Sans Pro"/>
                <a:cs typeface="Source Sans Pro"/>
              </a:rPr>
              <a:t>for 2-3 Years</a:t>
            </a:r>
          </a:p>
          <a:p>
            <a:pPr marL="640080" lvl="1" indent="-274320"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latin typeface="Source Sans Pro"/>
                <a:cs typeface="Source Sans Pro"/>
              </a:rPr>
              <a:t>Match This to a Top Down Forecast In Out-Years </a:t>
            </a:r>
            <a:r>
              <a:rPr lang="en-US" sz="28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(4 and 5)</a:t>
            </a:r>
            <a:endParaRPr lang="en-US" sz="2800" dirty="0">
              <a:solidFill>
                <a:srgbClr val="FFFFFF"/>
              </a:solidFill>
              <a:latin typeface="Source Sans Pro"/>
              <a:cs typeface="Source Sans Pro"/>
            </a:endParaRPr>
          </a:p>
          <a:p>
            <a:pPr marL="640080" lvl="1" indent="-274320"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latin typeface="Source Sans Pro"/>
                <a:cs typeface="Source Sans Pro"/>
              </a:rPr>
              <a:t>Use Proxy’s to Guide </a:t>
            </a:r>
            <a:r>
              <a:rPr lang="en-US" sz="28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You</a:t>
            </a:r>
            <a:endParaRPr lang="en-US" sz="2800" dirty="0">
              <a:solidFill>
                <a:srgbClr val="FFFFFF"/>
              </a:solidFill>
              <a:latin typeface="Source Sans Pro"/>
              <a:cs typeface="Source Sans Pro"/>
            </a:endParaRPr>
          </a:p>
          <a:p>
            <a:pPr marL="914717" lvl="2" indent="-274320"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FFFF"/>
                </a:solidFill>
                <a:latin typeface="Source Sans Pro"/>
                <a:cs typeface="Source Sans Pro"/>
              </a:rPr>
              <a:t>You Must Understand the Numbers</a:t>
            </a:r>
          </a:p>
          <a:p>
            <a:endParaRPr lang="en-US" sz="28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Let’s Do the Revenue Plan – Forecast</a:t>
            </a:r>
            <a:endParaRPr lang="en-US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770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477520" y="262874"/>
            <a:ext cx="8153400" cy="7112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From the Peter Kent Revenue Tab: </a:t>
            </a:r>
          </a:p>
          <a:p>
            <a:endParaRPr lang="en-US" sz="3200" dirty="0">
              <a:solidFill>
                <a:srgbClr val="FFFF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483093"/>
              </p:ext>
            </p:extLst>
          </p:nvPr>
        </p:nvGraphicFramePr>
        <p:xfrm>
          <a:off x="82312" y="974074"/>
          <a:ext cx="8748608" cy="4916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Microsoft Excel Macro-Enabled Worksheet" r:id="rId4" imgW="12966223" imgH="4292442" progId="Excel.SheetMacroEnabled.12">
                  <p:embed/>
                </p:oleObj>
              </mc:Choice>
              <mc:Fallback>
                <p:oleObj name="Microsoft Excel Macro-Enabled Worksheet" r:id="rId4" imgW="12966223" imgH="4292442" progId="Excel.SheetMacroEnabled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12" y="974074"/>
                        <a:ext cx="8748608" cy="49168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8692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87387" y="1287048"/>
            <a:ext cx="8153400" cy="5450429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 pitchFamily="34" charset="0"/>
                <a:ea typeface="Osaka"/>
                <a:cs typeface="Osaka"/>
              </a:rPr>
              <a:t>Gate I: Some General Feedback to the Teams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 pitchFamily="34" charset="0"/>
                <a:ea typeface="Osaka"/>
                <a:cs typeface="Osaka"/>
              </a:rPr>
              <a:t>Gate II: Considerations for CEO and CFO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 pitchFamily="34" charset="0"/>
                <a:ea typeface="Osaka"/>
                <a:cs typeface="Osaka"/>
              </a:rPr>
              <a:t>Financial Modeling in </a:t>
            </a:r>
            <a:r>
              <a:rPr lang="en-US" sz="2400" dirty="0" err="1" smtClean="0">
                <a:latin typeface="Helvetica" pitchFamily="34" charset="0"/>
                <a:ea typeface="Osaka"/>
                <a:cs typeface="Osaka"/>
              </a:rPr>
              <a:t>Entreprenership</a:t>
            </a:r>
            <a:endParaRPr lang="en-US" sz="2400" dirty="0" smtClean="0">
              <a:latin typeface="Helvetica" pitchFamily="34" charset="0"/>
              <a:ea typeface="Osaka"/>
              <a:cs typeface="Osaka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 pitchFamily="34" charset="0"/>
                <a:ea typeface="Osaka"/>
                <a:cs typeface="Osaka"/>
              </a:rPr>
              <a:t>Proxies and How They Can Inform Your Thinking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 pitchFamily="34" charset="0"/>
                <a:ea typeface="Osaka"/>
                <a:cs typeface="Osaka"/>
              </a:rPr>
              <a:t>Guest Speakers – Mike </a:t>
            </a:r>
            <a:r>
              <a:rPr lang="en-US" sz="2400" dirty="0" err="1" smtClean="0">
                <a:latin typeface="Helvetica" pitchFamily="34" charset="0"/>
                <a:ea typeface="Osaka"/>
                <a:cs typeface="Osaka"/>
              </a:rPr>
              <a:t>Kourey</a:t>
            </a:r>
            <a:r>
              <a:rPr lang="en-US" sz="2400" dirty="0" smtClean="0">
                <a:latin typeface="Helvetica" pitchFamily="34" charset="0"/>
                <a:ea typeface="Osaka"/>
                <a:cs typeface="Osaka"/>
              </a:rPr>
              <a:t>, </a:t>
            </a:r>
            <a:r>
              <a:rPr lang="en-US" sz="2400" dirty="0" err="1" smtClean="0">
                <a:latin typeface="Helvetica" pitchFamily="34" charset="0"/>
                <a:ea typeface="Osaka"/>
                <a:cs typeface="Osaka"/>
              </a:rPr>
              <a:t>Kosla</a:t>
            </a:r>
            <a:r>
              <a:rPr lang="en-US" sz="2400" dirty="0" smtClean="0">
                <a:latin typeface="Helvetica" pitchFamily="34" charset="0"/>
                <a:ea typeface="Osaka"/>
                <a:cs typeface="Osaka"/>
              </a:rPr>
              <a:t> Ventures; Peter Kent – Financial Expert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Helvetica" pitchFamily="34" charset="0"/>
                <a:ea typeface="Osaka"/>
                <a:cs typeface="Osaka"/>
              </a:rPr>
              <a:t>Agenda for Today</a:t>
            </a:r>
          </a:p>
        </p:txBody>
      </p:sp>
    </p:spTree>
    <p:extLst>
      <p:ext uri="{BB962C8B-B14F-4D97-AF65-F5344CB8AC3E}">
        <p14:creationId xmlns:p14="http://schemas.microsoft.com/office/powerpoint/2010/main" val="117965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3000" dirty="0" smtClean="0">
                <a:solidFill>
                  <a:srgbClr val="FFFFFF"/>
                </a:solidFill>
                <a:latin typeface="Helvetica"/>
                <a:ea typeface="Osaka" charset="0"/>
                <a:cs typeface="Helvetica"/>
              </a:rPr>
              <a:t>Elements of COGS</a:t>
            </a:r>
          </a:p>
          <a:p>
            <a:pPr marL="640715" lvl="1" indent="-32004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FF"/>
                </a:solidFill>
                <a:latin typeface="Helvetica"/>
                <a:ea typeface="Osaka" charset="0"/>
                <a:cs typeface="Helvetica"/>
              </a:rPr>
              <a:t>Bill of Materials (BOM)</a:t>
            </a:r>
          </a:p>
          <a:p>
            <a:pPr marL="640715" lvl="1" indent="-32004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FF"/>
                </a:solidFill>
                <a:latin typeface="Helvetica"/>
                <a:ea typeface="Osaka" charset="0"/>
                <a:cs typeface="Helvetica"/>
              </a:rPr>
              <a:t>Other manufacturing and supply chain costs, including overhead (or more likely price from a contract manufacturer)</a:t>
            </a:r>
          </a:p>
          <a:p>
            <a:pPr marL="640715" lvl="1" indent="-32004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FF"/>
                </a:solidFill>
                <a:latin typeface="Helvetica"/>
                <a:ea typeface="Osaka" charset="0"/>
                <a:cs typeface="Helvetica"/>
              </a:rPr>
              <a:t>For IT businesses: costs associated with serving that customer – mostly variable or incremental, Including Royalties for licensed software, if any</a:t>
            </a:r>
          </a:p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Helvetica"/>
                <a:ea typeface="Osaka" charset="0"/>
                <a:cs typeface="Helvetica"/>
              </a:rPr>
              <a:t>COGS varies with stage of business – can be substandard in early year(s)</a:t>
            </a:r>
          </a:p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Helvetica"/>
                <a:ea typeface="Osaka" charset="0"/>
                <a:cs typeface="Helvetica"/>
              </a:rPr>
              <a:t>At maturity, reasonable COGS values vary by type of business, though &gt;50% is important</a:t>
            </a:r>
          </a:p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Helvetica"/>
                <a:ea typeface="Osaka" charset="0"/>
                <a:cs typeface="Helvetica"/>
              </a:rPr>
              <a:t>Understand how COGS is affected by distributors and other partners</a:t>
            </a:r>
            <a:endParaRPr lang="en-US" sz="2600" dirty="0">
              <a:solidFill>
                <a:srgbClr val="FFFFFF"/>
              </a:solidFill>
              <a:latin typeface="Helvetica"/>
              <a:ea typeface="Osaka" charset="0"/>
              <a:cs typeface="Helvetica"/>
            </a:endParaRPr>
          </a:p>
          <a:p>
            <a:pPr marL="640080" lvl="1" indent="-27432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sz="2000" dirty="0">
              <a:solidFill>
                <a:srgbClr val="FFFFFF"/>
              </a:solidFill>
              <a:latin typeface="Helvetica"/>
              <a:ea typeface="Osaka" charset="0"/>
              <a:cs typeface="Helvetica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Source Sans Pro"/>
                <a:ea typeface="Osaka" charset="0"/>
                <a:cs typeface="Source Sans Pro"/>
              </a:rPr>
              <a:t>Cost of Goods Sold (COGS)</a:t>
            </a:r>
            <a:endParaRPr lang="en-US" dirty="0">
              <a:latin typeface="Source Sans Pro"/>
              <a:ea typeface="Osaka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8387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87387" y="1673129"/>
            <a:ext cx="8153400" cy="4495800"/>
          </a:xfrm>
        </p:spPr>
        <p:txBody>
          <a:bodyPr>
            <a:norm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Develop a Headcount Plan That Supports The Milestones</a:t>
            </a:r>
          </a:p>
          <a:p>
            <a:pPr marL="687387" lvl="3" indent="-342900">
              <a:buClr>
                <a:schemeClr val="accent1"/>
              </a:buClr>
              <a:defRPr/>
            </a:pPr>
            <a:r>
              <a:rPr lang="en-US" sz="2400" spc="20" dirty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Operating Stacks Are Driven Heavily by Headcount</a:t>
            </a:r>
          </a:p>
          <a:p>
            <a:pPr marL="687387" lvl="3" indent="-342900">
              <a:buClr>
                <a:schemeClr val="accent1"/>
              </a:buClr>
              <a:defRPr/>
            </a:pPr>
            <a:r>
              <a:rPr lang="en-US" sz="2400" spc="20" dirty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G&amp;A, Operations, Marketing, Product Development (R&amp;D)</a:t>
            </a:r>
          </a:p>
          <a:p>
            <a:pPr marL="687387" lvl="3" indent="-342900">
              <a:buClr>
                <a:schemeClr val="accent1"/>
              </a:buClr>
              <a:defRPr/>
            </a:pPr>
            <a:r>
              <a:rPr lang="en-US" sz="2400" spc="20" dirty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Proxy Companies Can Be Helpful Here</a:t>
            </a:r>
          </a:p>
          <a:p>
            <a:pPr marL="342900" lvl="1" indent="-342900">
              <a:buClr>
                <a:schemeClr val="accent1"/>
              </a:buClr>
              <a:defRPr/>
            </a:pPr>
            <a:r>
              <a:rPr lang="en-US" sz="2400" spc="20" dirty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Revenue Does Not Come Without Significant </a:t>
            </a:r>
            <a:r>
              <a:rPr lang="en-US" sz="2400" spc="20" dirty="0" smtClean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Costs</a:t>
            </a:r>
          </a:p>
          <a:p>
            <a:pPr marL="342900" lvl="1" indent="-342900">
              <a:buClr>
                <a:schemeClr val="accent1"/>
              </a:buClr>
              <a:defRPr/>
            </a:pPr>
            <a:r>
              <a:rPr lang="en-US" sz="2400" dirty="0" smtClean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The Biggest Errors in Financial Modeling Usually Involve Ignoring the Significant Go to Market and Product Development &amp; Support Costs</a:t>
            </a:r>
            <a:endParaRPr lang="en-US" sz="2800" dirty="0" smtClean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Source Sans Pro"/>
              <a:cs typeface="Source Sans Pro"/>
            </a:endParaRPr>
          </a:p>
          <a:p>
            <a:pPr marL="640080" lvl="1" indent="-274320" eaLnBrk="1" fontAlgn="auto" hangingPunct="1">
              <a:spcAft>
                <a:spcPts val="0"/>
              </a:spcAft>
              <a:defRPr/>
            </a:pPr>
            <a:endParaRPr lang="en-US" sz="28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Source Sans Pro"/>
              <a:cs typeface="Source Sans Pro"/>
            </a:endParaRPr>
          </a:p>
          <a:p>
            <a:endParaRPr lang="en-US" sz="32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9906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Source Sans Pro"/>
                <a:cs typeface="Source Sans Pro"/>
              </a:rPr>
              <a:t>We’ve Got Revenue and COGS Figured Out; Now Let’s Build the Whole Company Model</a:t>
            </a:r>
            <a:endParaRPr lang="en-US" sz="32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0427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-105825"/>
            <a:ext cx="9144000" cy="1150969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Trebuchet MS" pitchFamily="34" charset="0"/>
                <a:ea typeface="+mj-ea"/>
                <a:cs typeface="Consolas" pitchFamily="49" charset="0"/>
              </a:defRPr>
            </a:lvl1pPr>
          </a:lstStyle>
          <a:p>
            <a:pPr algn="ctr"/>
            <a:r>
              <a:rPr lang="en-US" sz="32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Headcount for Operating Plan – Kent Model</a:t>
            </a:r>
            <a:endParaRPr lang="en-US" sz="32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066199"/>
              </p:ext>
            </p:extLst>
          </p:nvPr>
        </p:nvGraphicFramePr>
        <p:xfrm>
          <a:off x="88084" y="1174485"/>
          <a:ext cx="8954496" cy="4492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Microsoft Excel Macro-Enabled Worksheet" r:id="rId4" imgW="11683570" imgH="4140048" progId="Excel.SheetMacroEnabled.12">
                  <p:embed/>
                </p:oleObj>
              </mc:Choice>
              <mc:Fallback>
                <p:oleObj name="Microsoft Excel Macro-Enabled Worksheet" r:id="rId4" imgW="11683570" imgH="4140048" progId="Excel.SheetMacroEnabled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84" y="1174485"/>
                        <a:ext cx="8954496" cy="4492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084" y="5667477"/>
            <a:ext cx="642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Source Sans Pro"/>
                <a:cs typeface="Source Sans Pro"/>
              </a:rPr>
              <a:t>Expenses Tab Captures Costs Associated with Supporting This Headcount</a:t>
            </a:r>
            <a:endParaRPr lang="en-US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1526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Built up from detailed assumptions for first 2 – 3 years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Then % of revenue in for years 4 and 5 (proxies)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In what ways do (and don’t) we look like a typical ____ company?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Source Sans Pro"/>
                <a:ea typeface="Osaka" charset="0"/>
                <a:cs typeface="Source Sans Pro"/>
              </a:rPr>
              <a:t>Operating Costs – </a:t>
            </a:r>
            <a:br>
              <a:rPr lang="en-US" dirty="0" smtClean="0">
                <a:latin typeface="Source Sans Pro"/>
                <a:ea typeface="Osaka" charset="0"/>
                <a:cs typeface="Source Sans Pro"/>
              </a:rPr>
            </a:br>
            <a:r>
              <a:rPr lang="en-US" dirty="0" smtClean="0">
                <a:latin typeface="Source Sans Pro"/>
                <a:ea typeface="Osaka" charset="0"/>
                <a:cs typeface="Source Sans Pro"/>
              </a:rPr>
              <a:t>Bottom-up and Top-Down</a:t>
            </a:r>
            <a:endParaRPr lang="en-US" dirty="0">
              <a:latin typeface="Source Sans Pro"/>
              <a:ea typeface="Osaka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2420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85800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Source Sans Pro"/>
                <a:cs typeface="Source Sans Pro"/>
              </a:rPr>
              <a:t>Operating Stack - Example (OPEX)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96200" y="6248400"/>
            <a:ext cx="1447800" cy="457200"/>
          </a:xfrm>
          <a:prstGeom prst="rect">
            <a:avLst/>
          </a:prstGeom>
        </p:spPr>
        <p:txBody>
          <a:bodyPr/>
          <a:lstStyle/>
          <a:p>
            <a:fld id="{701DAA9B-B69D-4D34-83E6-D0DBDA712E9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09600" y="5063066"/>
            <a:ext cx="77724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Year	         2013      2014      2015      2016     2017     2018     2019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Employees         11           18          24          32          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579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87363" y="1287463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4864" algn="ctr">
              <a:defRPr/>
            </a:pPr>
            <a:r>
              <a:rPr lang="en-US" dirty="0" smtClean="0">
                <a:latin typeface="Source Sans Pro"/>
                <a:cs typeface="Source Sans Pro"/>
              </a:rPr>
              <a:t>Preparation for Financial Statement Development</a:t>
            </a:r>
            <a:endParaRPr lang="en-US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0125812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538421"/>
              </p:ext>
            </p:extLst>
          </p:nvPr>
        </p:nvGraphicFramePr>
        <p:xfrm>
          <a:off x="344567" y="4495800"/>
          <a:ext cx="8561711" cy="17664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6362"/>
                <a:gridCol w="983336"/>
                <a:gridCol w="1319920"/>
                <a:gridCol w="1342293"/>
                <a:gridCol w="1420593"/>
                <a:gridCol w="1309207"/>
              </a:tblGrid>
              <a:tr h="301729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Main</a:t>
                      </a:r>
                      <a:r>
                        <a:rPr lang="en-US" sz="16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Drivers</a:t>
                      </a:r>
                      <a:endParaRPr lang="en-US" sz="1600" u="none" strike="noStrike" baseline="0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4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5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463731">
                <a:tc>
                  <a:txBody>
                    <a:bodyPr/>
                    <a:lstStyle/>
                    <a:p>
                      <a:pPr marL="112713" indent="0" algn="l" rtl="0" fontAlgn="ctr">
                        <a:lnSpc>
                          <a:spcPct val="200000"/>
                        </a:lnSpc>
                      </a:pPr>
                      <a:r>
                        <a:rPr lang="en-US" sz="14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# of Units Sold / Year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</a:pP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2,000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</a:pP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4,200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</a:pP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6,800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</a:pP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10,200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</a:pP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14,280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3731">
                <a:tc>
                  <a:txBody>
                    <a:bodyPr/>
                    <a:lstStyle/>
                    <a:p>
                      <a:pPr marL="112713" indent="0" algn="l" rtl="0" fontAlgn="ctr">
                        <a:lnSpc>
                          <a:spcPct val="200000"/>
                        </a:lnSpc>
                      </a:pPr>
                      <a:r>
                        <a:rPr lang="en-US" sz="14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Enterprise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Customers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122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463731">
                <a:tc>
                  <a:txBody>
                    <a:bodyPr/>
                    <a:lstStyle/>
                    <a:p>
                      <a:pPr marL="112713" indent="0" algn="l" rtl="0" fontAlgn="ctr">
                        <a:lnSpc>
                          <a:spcPct val="200000"/>
                        </a:lnSpc>
                      </a:pPr>
                      <a:r>
                        <a:rPr lang="en-US" sz="14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Gross Margin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200000"/>
                        </a:lnSpc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200000"/>
                        </a:lnSpc>
                      </a:pP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41%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200000"/>
                        </a:lnSpc>
                      </a:pP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63%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200000"/>
                        </a:lnSpc>
                      </a:pP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72%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200000"/>
                        </a:lnSpc>
                      </a:pP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74%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794436"/>
              </p:ext>
            </p:extLst>
          </p:nvPr>
        </p:nvGraphicFramePr>
        <p:xfrm>
          <a:off x="172252" y="1096013"/>
          <a:ext cx="9381787" cy="3580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94146" y="1376057"/>
            <a:ext cx="1146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Millions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339607" y="2046089"/>
            <a:ext cx="280112" cy="83892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8189" y="1788107"/>
            <a:ext cx="1741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Breakeven in 14 Months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15355" y="2024098"/>
            <a:ext cx="1165608" cy="276999"/>
            <a:chOff x="168010" y="796333"/>
            <a:chExt cx="1165608" cy="276999"/>
          </a:xfrm>
        </p:grpSpPr>
        <p:sp>
          <p:nvSpPr>
            <p:cNvPr id="9" name="Rectangle 8"/>
            <p:cNvSpPr/>
            <p:nvPr/>
          </p:nvSpPr>
          <p:spPr>
            <a:xfrm>
              <a:off x="168010" y="837458"/>
              <a:ext cx="362786" cy="19475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4294" y="796333"/>
              <a:ext cx="7893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200" dirty="0" smtClean="0"/>
                <a:t>Revenues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4568" y="2781980"/>
            <a:ext cx="1437697" cy="276999"/>
            <a:chOff x="182282" y="1191712"/>
            <a:chExt cx="1437697" cy="276999"/>
          </a:xfrm>
        </p:grpSpPr>
        <p:sp>
          <p:nvSpPr>
            <p:cNvPr id="14" name="TextBox 13"/>
            <p:cNvSpPr txBox="1"/>
            <p:nvPr/>
          </p:nvSpPr>
          <p:spPr>
            <a:xfrm>
              <a:off x="544294" y="1191712"/>
              <a:ext cx="107568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200" dirty="0" smtClean="0"/>
                <a:t>Net Cash Flow</a:t>
              </a:r>
              <a:endParaRPr lang="en-US" sz="1200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82282" y="1340991"/>
              <a:ext cx="363455" cy="0"/>
            </a:xfrm>
            <a:prstGeom prst="line">
              <a:avLst/>
            </a:prstGeom>
            <a:ln w="38100" cap="rnd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264178" y="1308459"/>
            <a:ext cx="596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$70.9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126" y="138515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</a:rPr>
              <a:t>Financial Projections</a:t>
            </a:r>
          </a:p>
        </p:txBody>
      </p:sp>
      <p:sp>
        <p:nvSpPr>
          <p:cNvPr id="18" name="Slide Number Placeholder 2"/>
          <p:cNvSpPr txBox="1">
            <a:spLocks/>
          </p:cNvSpPr>
          <p:nvPr/>
        </p:nvSpPr>
        <p:spPr>
          <a:xfrm>
            <a:off x="6629024" y="6356350"/>
            <a:ext cx="2133600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0F0FE1-A45B-9347-B5A3-AB8F31ABC443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26</a:t>
            </a:fld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4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30258016"/>
              </p:ext>
            </p:extLst>
          </p:nvPr>
        </p:nvGraphicFramePr>
        <p:xfrm>
          <a:off x="487363" y="1287463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3 Principle Financial Statements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4204" y="1350359"/>
            <a:ext cx="2415396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Amount of profits, etc. earned during a period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830" y="4977442"/>
            <a:ext cx="2294626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Amount of cash generated (burned) during a period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0232" y="4331111"/>
            <a:ext cx="2306128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Amount of assets, etc at a POINT IN TIME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0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Income Statement – Kent Model</a:t>
            </a:r>
            <a:endParaRPr lang="en-US" dirty="0">
              <a:latin typeface="Source Sans Pro"/>
              <a:cs typeface="Source Sans Pro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42419"/>
              </p:ext>
            </p:extLst>
          </p:nvPr>
        </p:nvGraphicFramePr>
        <p:xfrm>
          <a:off x="1501956" y="1371608"/>
          <a:ext cx="5968810" cy="3991823"/>
        </p:xfrm>
        <a:graphic>
          <a:graphicData uri="http://schemas.openxmlformats.org/drawingml/2006/table">
            <a:tbl>
              <a:tblPr/>
              <a:tblGrid>
                <a:gridCol w="1767200"/>
                <a:gridCol w="748355"/>
                <a:gridCol w="3453255"/>
              </a:tblGrid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Year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342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FY 2013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latin typeface="Arial"/>
                        </a:rPr>
                        <a:t>INCOME STATEMENT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latin typeface="Arial"/>
                        </a:rPr>
                        <a:t>Actual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FF"/>
                          </a:solidFill>
                          <a:latin typeface="Arial"/>
                        </a:rPr>
                        <a:t> Revenue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 100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B050"/>
                          </a:solidFill>
                          <a:latin typeface="Arial"/>
                        </a:rPr>
                        <a:t> Business Model, Revenue Model 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FF"/>
                          </a:solidFill>
                          <a:latin typeface="Arial"/>
                        </a:rPr>
                        <a:t> Cost of Revenue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   40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  <a:r>
                        <a:rPr lang="en-US" sz="800" b="0" i="0" u="none" strike="noStrike" dirty="0" smtClean="0">
                          <a:solidFill>
                            <a:srgbClr val="00B050"/>
                          </a:solidFill>
                          <a:latin typeface="Arial"/>
                        </a:rPr>
                        <a:t>BOM, Supply Chain, Hosting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Gross Profit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Arial"/>
                        </a:rPr>
                        <a:t>               60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1" u="none" strike="noStrike">
                          <a:solidFill>
                            <a:srgbClr val="0000FF"/>
                          </a:solidFill>
                          <a:latin typeface="Arial"/>
                        </a:rPr>
                        <a:t>Gross Margin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1" u="none" strike="noStrike">
                          <a:latin typeface="Arial"/>
                        </a:rPr>
                        <a:t>60%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1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  <a:endParaRPr kumimoji="0" lang="en-US" sz="800" b="0" i="0" u="none" strike="noStrike" kern="1200" dirty="0" smtClean="0">
                        <a:solidFill>
                          <a:srgbClr val="00B05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OPERATING EXPENSES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Sales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 100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  <a:r>
                        <a:rPr lang="en-US" sz="800" b="0" i="0" u="none" strike="noStrike" dirty="0" smtClean="0">
                          <a:solidFill>
                            <a:srgbClr val="00B050"/>
                          </a:solidFill>
                          <a:latin typeface="Arial"/>
                        </a:rPr>
                        <a:t>Selling</a:t>
                      </a:r>
                      <a:r>
                        <a:rPr lang="en-US" sz="800" b="0" i="0" u="none" strike="noStrike" baseline="0" dirty="0" smtClean="0">
                          <a:solidFill>
                            <a:srgbClr val="00B050"/>
                          </a:solidFill>
                          <a:latin typeface="Arial"/>
                        </a:rPr>
                        <a:t> Model and Customer Acquisition Cost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Marketing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 150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  <a:r>
                        <a:rPr lang="en-US" sz="800" b="0" i="0" u="none" strike="noStrike" dirty="0" smtClean="0">
                          <a:solidFill>
                            <a:srgbClr val="00B050"/>
                          </a:solidFill>
                          <a:latin typeface="Arial"/>
                        </a:rPr>
                        <a:t>Customer Acquisition Cost,</a:t>
                      </a:r>
                      <a:r>
                        <a:rPr lang="en-US" sz="800" b="0" i="0" u="none" strike="noStrike" baseline="0" dirty="0" smtClean="0">
                          <a:solidFill>
                            <a:srgbClr val="00B050"/>
                          </a:solidFill>
                          <a:latin typeface="Arial"/>
                        </a:rPr>
                        <a:t> Brand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Engineering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 300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  <a:r>
                        <a:rPr lang="en-US" sz="800" b="0" i="0" u="none" strike="noStrike" dirty="0" smtClean="0">
                          <a:solidFill>
                            <a:srgbClr val="00B050"/>
                          </a:solidFill>
                          <a:latin typeface="Arial"/>
                        </a:rPr>
                        <a:t>Milestones,</a:t>
                      </a:r>
                      <a:r>
                        <a:rPr lang="en-US" sz="800" b="0" i="0" u="none" strike="noStrike" baseline="0" dirty="0" smtClean="0">
                          <a:solidFill>
                            <a:srgbClr val="00B050"/>
                          </a:solidFill>
                          <a:latin typeface="Arial"/>
                        </a:rPr>
                        <a:t> Headcount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Operations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   -  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General &amp; Admin.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   30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  <a:r>
                        <a:rPr lang="en-US" sz="800" b="0" i="0" u="none" strike="noStrike" dirty="0" smtClean="0">
                          <a:solidFill>
                            <a:srgbClr val="00B050"/>
                          </a:solidFill>
                          <a:latin typeface="Arial"/>
                        </a:rPr>
                        <a:t>Very Small – Accounting, CEO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Total Oper. Exp.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 580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  <a:r>
                        <a:rPr lang="en-US" sz="800" b="0" i="0" u="none" strike="noStrike" dirty="0" smtClean="0">
                          <a:solidFill>
                            <a:srgbClr val="00B050"/>
                          </a:solidFill>
                          <a:latin typeface="Arial"/>
                        </a:rPr>
                        <a:t>Bottoms</a:t>
                      </a:r>
                      <a:r>
                        <a:rPr lang="en-US" sz="800" b="0" i="0" u="none" strike="noStrike" baseline="0" dirty="0" smtClean="0">
                          <a:solidFill>
                            <a:srgbClr val="00B050"/>
                          </a:solidFill>
                          <a:latin typeface="Arial"/>
                        </a:rPr>
                        <a:t> up from headcount, and Proxies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NON-OPERATING INC. (EXP.)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Interest Income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FF"/>
                          </a:solidFill>
                          <a:latin typeface="Arial"/>
                        </a:rPr>
                        <a:t>               -  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Other Expense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FF"/>
                          </a:solidFill>
                          <a:latin typeface="Arial"/>
                        </a:rPr>
                        <a:t>               -  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Total Non-Op. Inc. (Exp.)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   -  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  <a:r>
                        <a:rPr lang="en-US" sz="800" b="0" i="0" u="none" strike="noStrike" dirty="0" smtClean="0">
                          <a:solidFill>
                            <a:srgbClr val="00B050"/>
                          </a:solidFill>
                          <a:latin typeface="Arial"/>
                        </a:rPr>
                        <a:t>Generally</a:t>
                      </a:r>
                      <a:r>
                        <a:rPr lang="en-US" sz="800" b="0" i="0" u="none" strike="noStrike" baseline="0" dirty="0" smtClean="0">
                          <a:solidFill>
                            <a:srgbClr val="00B050"/>
                          </a:solidFill>
                          <a:latin typeface="Arial"/>
                        </a:rPr>
                        <a:t> zero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Pre-Tax Profits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(520)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Taxes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   -  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82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4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Net Income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Arial"/>
                        </a:rPr>
                        <a:t>            (520)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 </a:t>
                      </a:r>
                      <a:r>
                        <a:rPr lang="en-US" sz="800" b="0" i="0" u="none" strike="noStrike" dirty="0" smtClean="0">
                          <a:solidFill>
                            <a:srgbClr val="00B050"/>
                          </a:solidFill>
                          <a:latin typeface="Arial"/>
                        </a:rPr>
                        <a:t>NOT CASH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64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latin typeface="Source Sans Pro"/>
                <a:ea typeface="Osaka"/>
                <a:cs typeface="Source Sans Pro"/>
              </a:rPr>
              <a:t>What is a company proxy?</a:t>
            </a:r>
          </a:p>
          <a:p>
            <a:pPr eaLnBrk="1" hangingPunct="1"/>
            <a:r>
              <a:rPr lang="en-US" sz="2800" dirty="0" smtClean="0">
                <a:latin typeface="Source Sans Pro"/>
                <a:ea typeface="Osaka"/>
                <a:cs typeface="Source Sans Pro"/>
              </a:rPr>
              <a:t>Why is a proxy important?</a:t>
            </a:r>
          </a:p>
          <a:p>
            <a:pPr eaLnBrk="1" hangingPunct="1"/>
            <a:r>
              <a:rPr lang="en-US" sz="2800" dirty="0" smtClean="0">
                <a:latin typeface="Source Sans Pro"/>
                <a:ea typeface="Osaka"/>
                <a:cs typeface="Source Sans Pro"/>
              </a:rPr>
              <a:t>How do you choose a proxy?</a:t>
            </a:r>
          </a:p>
          <a:p>
            <a:pPr eaLnBrk="1" hangingPunct="1"/>
            <a:r>
              <a:rPr lang="en-US" sz="2800" dirty="0" smtClean="0">
                <a:latin typeface="Source Sans Pro"/>
                <a:ea typeface="Osaka"/>
                <a:cs typeface="Source Sans Pro"/>
              </a:rPr>
              <a:t>When do you use your proxy?</a:t>
            </a:r>
          </a:p>
          <a:p>
            <a:pPr eaLnBrk="1" hangingPunct="1">
              <a:buNone/>
            </a:pPr>
            <a:endParaRPr lang="en-US" sz="2800" dirty="0" smtClean="0">
              <a:latin typeface="Source Sans Pro"/>
              <a:ea typeface="Osaka"/>
              <a:cs typeface="Source Sans Pro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pt-BR" dirty="0" err="1" smtClean="0">
                <a:latin typeface="Source Sans Pro"/>
                <a:ea typeface="Osaka"/>
                <a:cs typeface="Source Sans Pro"/>
              </a:rPr>
              <a:t>Company</a:t>
            </a:r>
            <a:r>
              <a:rPr lang="pt-BR" dirty="0" smtClean="0">
                <a:latin typeface="Source Sans Pro"/>
                <a:ea typeface="Osaka"/>
                <a:cs typeface="Source Sans Pro"/>
              </a:rPr>
              <a:t> Proxies</a:t>
            </a:r>
            <a:endParaRPr lang="en-US" dirty="0" smtClean="0">
              <a:latin typeface="Source Sans Pro"/>
              <a:ea typeface="Osaka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23968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Helvetica" pitchFamily="34" charset="0"/>
                <a:ea typeface="Osaka"/>
                <a:cs typeface="Osaka"/>
              </a:rPr>
              <a:t>You have about 5 minutes to get VCs attention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Helvetica" pitchFamily="34" charset="0"/>
                <a:ea typeface="Osaka"/>
                <a:cs typeface="Osaka"/>
              </a:rPr>
              <a:t>Product needs to meet market – hand-in-glove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Helvetica" pitchFamily="34" charset="0"/>
                <a:ea typeface="Osaka"/>
                <a:cs typeface="Osaka"/>
              </a:rPr>
              <a:t>Achieve deep knowledge about your market and customer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Helvetica" pitchFamily="34" charset="0"/>
                <a:ea typeface="Osaka"/>
                <a:cs typeface="Osaka"/>
              </a:rPr>
              <a:t>Your words matter – ask yourself, “What do I want the investors to take away from this slide?”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Helvetica" pitchFamily="34" charset="0"/>
                <a:ea typeface="Osaka"/>
                <a:cs typeface="Osaka"/>
              </a:rPr>
              <a:t>Slides should complement the presentation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Helvetica" pitchFamily="34" charset="0"/>
                <a:ea typeface="Osaka"/>
                <a:cs typeface="Osaka"/>
              </a:rPr>
              <a:t>How do I respond to questions?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Helvetica" pitchFamily="34" charset="0"/>
                <a:ea typeface="Osaka"/>
                <a:cs typeface="Osaka"/>
              </a:rPr>
              <a:t>How do we become a team?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Helvetica" pitchFamily="34" charset="0"/>
                <a:ea typeface="Osaka"/>
                <a:cs typeface="Osaka"/>
              </a:rPr>
              <a:t>Focus for next 7 weeks on what’s important to YOUR business – execution and investigation</a:t>
            </a:r>
          </a:p>
          <a:p>
            <a:pPr eaLnBrk="1" hangingPunct="1">
              <a:lnSpc>
                <a:spcPct val="90000"/>
              </a:lnSpc>
            </a:pPr>
            <a:endParaRPr lang="en-US" sz="2700" dirty="0" smtClean="0">
              <a:latin typeface="Helvetica" pitchFamily="34" charset="0"/>
              <a:ea typeface="Osaka"/>
              <a:cs typeface="Osaka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Helvetica" pitchFamily="34" charset="0"/>
                <a:ea typeface="Osaka"/>
                <a:cs typeface="Osaka"/>
              </a:rPr>
              <a:t>Opportunity Assessment: Gate I</a:t>
            </a:r>
          </a:p>
        </p:txBody>
      </p:sp>
    </p:spTree>
    <p:extLst>
      <p:ext uri="{BB962C8B-B14F-4D97-AF65-F5344CB8AC3E}">
        <p14:creationId xmlns:p14="http://schemas.microsoft.com/office/powerpoint/2010/main" val="404112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750337" y="137160"/>
            <a:ext cx="7707862" cy="6506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pt-BR" sz="2800" dirty="0" smtClean="0">
                <a:solidFill>
                  <a:srgbClr val="FFFFFF"/>
                </a:solidFill>
                <a:latin typeface="Source Sans Pro"/>
                <a:ea typeface="Osaka"/>
                <a:cs typeface="Source Sans Pro"/>
              </a:rPr>
              <a:t>Operating Proxies</a:t>
            </a:r>
            <a:endParaRPr lang="en-US" sz="2800" dirty="0" smtClean="0">
              <a:solidFill>
                <a:srgbClr val="FFFFFF"/>
              </a:solidFill>
              <a:latin typeface="Source Sans Pro"/>
              <a:ea typeface="Osaka"/>
              <a:cs typeface="Source Sans Pro"/>
            </a:endParaRPr>
          </a:p>
        </p:txBody>
      </p:sp>
      <p:graphicFrame>
        <p:nvGraphicFramePr>
          <p:cNvPr id="202855" name="Group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5085"/>
              </p:ext>
            </p:extLst>
          </p:nvPr>
        </p:nvGraphicFramePr>
        <p:xfrm>
          <a:off x="228600" y="899619"/>
          <a:ext cx="8458200" cy="5257800"/>
        </p:xfrm>
        <a:graphic>
          <a:graphicData uri="http://schemas.openxmlformats.org/drawingml/2006/table">
            <a:tbl>
              <a:tblPr/>
              <a:tblGrid>
                <a:gridCol w="1585913"/>
                <a:gridCol w="1146175"/>
                <a:gridCol w="1146175"/>
                <a:gridCol w="1144587"/>
                <a:gridCol w="1144588"/>
                <a:gridCol w="1146175"/>
                <a:gridCol w="1144587"/>
              </a:tblGrid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GOOG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10K </a:t>
                      </a:r>
                      <a:r>
                        <a:rPr kumimoji="0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‘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12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GOOG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%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MSFT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10K </a:t>
                      </a:r>
                      <a:r>
                        <a:rPr kumimoji="0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‘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12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MSFT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PANW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S1 </a:t>
                      </a:r>
                      <a:r>
                        <a:rPr kumimoji="0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‘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12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PANW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Revenue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$37,900</a:t>
                      </a: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100%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$73,700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$180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100%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COGS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$13,000 </a:t>
                      </a: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34.8%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$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17,500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24%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$49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27%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Gross Margin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$25,000</a:t>
                      </a: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65.2%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$56,200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76%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$131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73%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SG&amp;A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$7,000 </a:t>
                      </a: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19.3%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$18,460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25%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$95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53%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R&amp;D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$5,000</a:t>
                      </a: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13.6%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$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9,800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13%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$26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15%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Operating Income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$12,000 </a:t>
                      </a: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31%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$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21,700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29%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$8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5%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Net Income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$10,000 </a:t>
                      </a:r>
                      <a:endParaRPr kumimoji="0" lang="en-US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25.7%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$16,980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Verdana" charset="0"/>
                        </a:rPr>
                        <a:t>23%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$5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3%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Market 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Cap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$219B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$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258B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Osaka" charset="0"/>
                        <a:cs typeface="Verdan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$4.26B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Osaka" charset="0"/>
                          <a:cs typeface="Osaka" charset="0"/>
                        </a:rPr>
                        <a:t> 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724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87387" y="1134644"/>
            <a:ext cx="8153400" cy="4495800"/>
          </a:xfrm>
        </p:spPr>
        <p:txBody>
          <a:bodyPr>
            <a:noAutofit/>
          </a:bodyPr>
          <a:lstStyle/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Helvetica" pitchFamily="34" charset="0"/>
                <a:ea typeface="Osaka" charset="0"/>
                <a:cs typeface="Helvetica" pitchFamily="34" charset="0"/>
              </a:rPr>
              <a:t>Gate II Is Intended to Validate That Your Proposed Business Operation Makes Financial Sense to Experienced CFO’s and Investors</a:t>
            </a:r>
            <a:endParaRPr lang="en-US" sz="2400" dirty="0" smtClean="0">
              <a:latin typeface="Helvetica" pitchFamily="34" charset="0"/>
              <a:cs typeface="Helvetica" pitchFamily="34" charset="0"/>
            </a:endParaRPr>
          </a:p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Helvetica" pitchFamily="34" charset="0"/>
                <a:cs typeface="Helvetica" pitchFamily="34" charset="0"/>
              </a:rPr>
              <a:t>Teams present 6-10 minutes of material, with 20 minutes of a working session.</a:t>
            </a:r>
          </a:p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Helvetica" pitchFamily="34" charset="0"/>
                <a:cs typeface="Helvetica" pitchFamily="34" charset="0"/>
              </a:rPr>
              <a:t>All team members are present; mentors are encouraged to attend – but not speak</a:t>
            </a:r>
          </a:p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Helvetica" pitchFamily="34" charset="0"/>
                <a:cs typeface="Helvetica" pitchFamily="34" charset="0"/>
              </a:rPr>
              <a:t>CEO presents for 3-5 minutes, CFO presents for 3-5 minutes, then CFO presents (and hands out) spreadsheets for discussion.</a:t>
            </a:r>
          </a:p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Helvetica" pitchFamily="34" charset="0"/>
                <a:cs typeface="Helvetica" pitchFamily="34" charset="0"/>
              </a:rPr>
              <a:t>Presentations and hand-outs are responsive to the questions and items on the next pages</a:t>
            </a:r>
            <a:endParaRPr 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 II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5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Who are you, what do you do?</a:t>
            </a:r>
          </a:p>
          <a:p>
            <a:pPr lvl="0"/>
            <a:r>
              <a:rPr lang="en-US" dirty="0" smtClean="0"/>
              <a:t>What do you sell – be specific?</a:t>
            </a:r>
          </a:p>
          <a:p>
            <a:pPr lvl="0"/>
            <a:r>
              <a:rPr lang="en-US" dirty="0" smtClean="0"/>
              <a:t>What is the customers’ need for your product/service?  Who needs you most?</a:t>
            </a:r>
          </a:p>
          <a:p>
            <a:pPr lvl="0"/>
            <a:r>
              <a:rPr lang="en-US" dirty="0" smtClean="0"/>
              <a:t>What is your business model?</a:t>
            </a:r>
          </a:p>
          <a:p>
            <a:pPr lvl="0"/>
            <a:r>
              <a:rPr lang="en-US" dirty="0" smtClean="0"/>
              <a:t>What aspects of your business model have you validated with field research and what still needs validating?  How will you validate?</a:t>
            </a:r>
          </a:p>
          <a:p>
            <a:pPr lvl="0"/>
            <a:r>
              <a:rPr lang="en-US" dirty="0" smtClean="0"/>
              <a:t>What amount of funding are you seeking, and what milestones will you achieve with that finding?</a:t>
            </a:r>
          </a:p>
        </p:txBody>
      </p:sp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Questions for CEO</a:t>
            </a:r>
          </a:p>
        </p:txBody>
      </p:sp>
    </p:spTree>
    <p:extLst>
      <p:ext uri="{BB962C8B-B14F-4D97-AF65-F5344CB8AC3E}">
        <p14:creationId xmlns:p14="http://schemas.microsoft.com/office/powerpoint/2010/main" val="30004970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87387" y="1298806"/>
            <a:ext cx="8153400" cy="4791967"/>
          </a:xfrm>
        </p:spPr>
        <p:txBody>
          <a:bodyPr>
            <a:normAutofit/>
          </a:bodyPr>
          <a:lstStyle/>
          <a:p>
            <a:pPr lvl="0"/>
            <a:r>
              <a:rPr lang="en-US" sz="2800" dirty="0" smtClean="0"/>
              <a:t>What is your revenue model?</a:t>
            </a:r>
          </a:p>
          <a:p>
            <a:pPr lvl="0"/>
            <a:r>
              <a:rPr lang="en-US" sz="2800" dirty="0" smtClean="0"/>
              <a:t>What are the unit economics of your business?</a:t>
            </a:r>
          </a:p>
          <a:p>
            <a:pPr lvl="0"/>
            <a:r>
              <a:rPr lang="en-US" sz="2800" dirty="0" smtClean="0"/>
              <a:t>What are the most significant financial assumptions for your business? What proxies or market validation do you have for these assumptions</a:t>
            </a:r>
          </a:p>
          <a:p>
            <a:pPr lvl="0"/>
            <a:r>
              <a:rPr lang="en-US" sz="2800" dirty="0" smtClean="0"/>
              <a:t>How do your assumptions comparison of your economics to proxies</a:t>
            </a:r>
          </a:p>
          <a:p>
            <a:pPr lvl="0"/>
            <a:r>
              <a:rPr lang="en-US" sz="2800" dirty="0" smtClean="0"/>
              <a:t>What are financial projections for your business?</a:t>
            </a:r>
          </a:p>
          <a:p>
            <a:pPr lvl="0"/>
            <a:r>
              <a:rPr lang="en-US" sz="2800" dirty="0" smtClean="0"/>
              <a:t>What will be the use of funds for this funding round?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Helvetica" charset="0"/>
                <a:ea typeface="Osaka" charset="0"/>
                <a:cs typeface="Osaka" charset="0"/>
              </a:rPr>
              <a:t>Questions for CFO</a:t>
            </a:r>
            <a:endParaRPr lang="en-US" dirty="0">
              <a:latin typeface="Helvetica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Income Statement</a:t>
            </a:r>
          </a:p>
          <a:p>
            <a:pPr lvl="1"/>
            <a:r>
              <a:rPr lang="en-US" dirty="0" smtClean="0"/>
              <a:t>Annual for 5 years of projections</a:t>
            </a:r>
          </a:p>
          <a:p>
            <a:pPr lvl="1"/>
            <a:r>
              <a:rPr lang="en-US" dirty="0" smtClean="0"/>
              <a:t>Monthly for first 12-24 months</a:t>
            </a:r>
          </a:p>
          <a:p>
            <a:pPr lvl="0"/>
            <a:r>
              <a:rPr lang="en-US" dirty="0" smtClean="0"/>
              <a:t>Headcount plan</a:t>
            </a:r>
          </a:p>
          <a:p>
            <a:pPr lvl="0"/>
            <a:r>
              <a:rPr lang="en-US" dirty="0" err="1" smtClean="0"/>
              <a:t>OpEx</a:t>
            </a:r>
            <a:r>
              <a:rPr lang="en-US" dirty="0" smtClean="0"/>
              <a:t> summary (Operating Stack)</a:t>
            </a:r>
          </a:p>
          <a:p>
            <a:r>
              <a:rPr lang="en-US" dirty="0"/>
              <a:t>Statement of Cash Flows</a:t>
            </a:r>
          </a:p>
          <a:p>
            <a:pPr lvl="0"/>
            <a:r>
              <a:rPr lang="en-US" dirty="0" smtClean="0"/>
              <a:t>Balance Sheet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for CFO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342900" indent="-342900">
              <a:spcBef>
                <a:spcPts val="0"/>
              </a:spcBef>
              <a:defRPr/>
            </a:pPr>
            <a:r>
              <a:rPr lang="en-US" sz="2400" dirty="0" smtClean="0">
                <a:latin typeface="Source Sans Pro"/>
                <a:cs typeface="Source Sans Pro"/>
              </a:rPr>
              <a:t>Get the building blocks right first, then build the financial statements</a:t>
            </a:r>
          </a:p>
          <a:p>
            <a:pPr marL="342900" indent="-342900">
              <a:spcBef>
                <a:spcPts val="0"/>
              </a:spcBef>
              <a:defRPr/>
            </a:pPr>
            <a:r>
              <a:rPr lang="en-US" sz="2400" dirty="0" smtClean="0">
                <a:latin typeface="Source Sans Pro"/>
                <a:cs typeface="Source Sans Pro"/>
              </a:rPr>
              <a:t>Finance section should be written NOW ; holes filled in as you go; finance section demonstrates congruence of other strategies</a:t>
            </a:r>
          </a:p>
          <a:p>
            <a:pPr marL="342900" indent="-342900">
              <a:spcBef>
                <a:spcPts val="0"/>
              </a:spcBef>
              <a:defRPr/>
            </a:pPr>
            <a:r>
              <a:rPr lang="en-US" sz="2400" dirty="0" smtClean="0">
                <a:latin typeface="Source Sans Pro"/>
                <a:cs typeface="Source Sans Pro"/>
              </a:rPr>
              <a:t>Test assumptions for importance, sensitivity, and believability</a:t>
            </a:r>
          </a:p>
          <a:p>
            <a:pPr marL="342900" indent="-342900">
              <a:spcBef>
                <a:spcPts val="0"/>
              </a:spcBef>
              <a:defRPr/>
            </a:pPr>
            <a:r>
              <a:rPr lang="en-US" sz="2400" dirty="0" smtClean="0">
                <a:latin typeface="Source Sans Pro"/>
                <a:cs typeface="Source Sans Pro"/>
              </a:rPr>
              <a:t>Proxies, data, and execution support important assumptions</a:t>
            </a:r>
          </a:p>
          <a:p>
            <a:pPr marL="342900" indent="-342900">
              <a:spcBef>
                <a:spcPts val="0"/>
              </a:spcBef>
              <a:defRPr/>
            </a:pPr>
            <a:r>
              <a:rPr lang="en-US" sz="2400" dirty="0" smtClean="0">
                <a:latin typeface="Source Sans Pro"/>
                <a:cs typeface="Source Sans Pro"/>
              </a:rPr>
              <a:t>Know the business and its numbers – unit economics, customer acquisition cost, lifetime value of customer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4864" indent="0" algn="ctr" fontAlgn="auto">
              <a:spcAft>
                <a:spcPts val="0"/>
              </a:spcAft>
              <a:defRPr/>
            </a:pPr>
            <a:r>
              <a:rPr lang="en-US" dirty="0" smtClean="0">
                <a:latin typeface="Source Sans Pro"/>
                <a:cs typeface="Source Sans Pro"/>
              </a:rPr>
              <a:t>Take-</a:t>
            </a:r>
            <a:r>
              <a:rPr lang="en-US" dirty="0" err="1" smtClean="0">
                <a:latin typeface="Source Sans Pro"/>
                <a:cs typeface="Source Sans Pro"/>
              </a:rPr>
              <a:t>Aways</a:t>
            </a:r>
            <a:endParaRPr lang="en-US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702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200400" y="3848101"/>
            <a:ext cx="4038600" cy="125729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Arial" pitchFamily="34" charset="0"/>
                <a:ea typeface="Dotum" pitchFamily="34" charset="-127"/>
                <a:cs typeface="Arial" pitchFamily="34" charset="0"/>
              </a:rPr>
              <a:t>MS&amp;E 273</a:t>
            </a:r>
            <a:endParaRPr lang="en-US" sz="3600" b="1" dirty="0">
              <a:latin typeface="Arial" pitchFamily="34" charset="0"/>
              <a:ea typeface="Dotum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9075" y="4767590"/>
            <a:ext cx="278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Mike Kourey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October 14, 2014</a:t>
            </a:r>
            <a:endParaRPr lang="en-US" sz="20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43000" y="2286000"/>
            <a:ext cx="6353175" cy="2743200"/>
            <a:chOff x="1143000" y="2286000"/>
            <a:chExt cx="6353175" cy="2743200"/>
          </a:xfrm>
        </p:grpSpPr>
        <p:pic>
          <p:nvPicPr>
            <p:cNvPr id="14" name="Picture 10" descr="https://encrypted-tbn3.gstatic.com/images?q=tbn:ANd9GcQCeFldBkibPvK8YTleOhwaOsEHKrYXkNoUqf-YsCAgUjeM1Ly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2743200"/>
              <a:ext cx="4448175" cy="102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encrypted-tbn3.gstatic.com/images?q=tbn:ANd9GcRBMxkVnRq9JLeF2FUOhcWK2tXk9K5klXEtePpAC7gFnq3cWXCLU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43000" y="2286000"/>
              <a:ext cx="1733550" cy="2647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/>
            <p:cNvSpPr/>
            <p:nvPr/>
          </p:nvSpPr>
          <p:spPr>
            <a:xfrm>
              <a:off x="2743200" y="4800600"/>
              <a:ext cx="1524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7588382" cy="914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295400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206752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Topics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731996"/>
            <a:ext cx="3376245" cy="4267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Tenacity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Value creation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Funding biases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Financial planning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Building a board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905018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27493"/>
            <a:ext cx="3378374" cy="406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069" y="6412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45147896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Value of Tenacity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42667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" y="1093663"/>
            <a:ext cx="7008904" cy="5002337"/>
            <a:chOff x="1" y="865063"/>
            <a:chExt cx="7008904" cy="5002337"/>
          </a:xfrm>
        </p:grpSpPr>
        <p:grpSp>
          <p:nvGrpSpPr>
            <p:cNvPr id="6" name="Group 5"/>
            <p:cNvGrpSpPr/>
            <p:nvPr/>
          </p:nvGrpSpPr>
          <p:grpSpPr>
            <a:xfrm>
              <a:off x="152400" y="865063"/>
              <a:ext cx="3738927" cy="1391708"/>
              <a:chOff x="152400" y="865063"/>
              <a:chExt cx="3738927" cy="139170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52400" y="865063"/>
                <a:ext cx="1600200" cy="1391708"/>
                <a:chOff x="4699464" y="2514600"/>
                <a:chExt cx="2665062" cy="2505075"/>
              </a:xfrm>
            </p:grpSpPr>
            <p:pic>
              <p:nvPicPr>
                <p:cNvPr id="32770" name="Picture 2" descr="Osborne Computer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9466" y="2514600"/>
                  <a:ext cx="2545010" cy="5791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72" name="Picture 4" descr="http://oldcomputers.net/pics/osborne1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9464" y="3352801"/>
                  <a:ext cx="2665062" cy="1666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" name="TextBox 19"/>
              <p:cNvSpPr txBox="1"/>
              <p:nvPr/>
            </p:nvSpPr>
            <p:spPr>
              <a:xfrm>
                <a:off x="1752600" y="1170299"/>
                <a:ext cx="2138727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CP/M vs. DOS</a:t>
                </a: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endParaRPr lang="en-US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2400" y="2526413"/>
              <a:ext cx="2743200" cy="1077218"/>
              <a:chOff x="152400" y="2526413"/>
              <a:chExt cx="2743200" cy="107721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52400" y="2571467"/>
                <a:ext cx="1409360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2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DAVID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aseline="300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Systems</a:t>
                </a:r>
                <a:endParaRPr lang="en-US" sz="2000" baseline="30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81192" y="2526413"/>
                <a:ext cx="111440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$8.80</a:t>
                </a: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endParaRPr lang="en-US" sz="24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20170" y="3409667"/>
              <a:ext cx="4769827" cy="1529288"/>
              <a:chOff x="120170" y="3409667"/>
              <a:chExt cx="4769827" cy="152928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752600" y="3790667"/>
                <a:ext cx="3137397" cy="10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Eventual lackluster IPO</a:t>
                </a:r>
              </a:p>
              <a:p>
                <a:pPr marL="285750" indent="-28575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endParaRPr lang="en-US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3" name="Picture 2" descr="http://www.logotypes101.com/logos/442/8BA8D7A020C18EA259D32E7279654462/Verilink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70" y="3409667"/>
                <a:ext cx="1529288" cy="1529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1" y="4933667"/>
              <a:ext cx="7008904" cy="933733"/>
              <a:chOff x="1" y="4933667"/>
              <a:chExt cx="7008904" cy="933733"/>
            </a:xfrm>
          </p:grpSpPr>
          <p:pic>
            <p:nvPicPr>
              <p:cNvPr id="24" name="Picture 2" descr="http://www.telecomreseller.com/wp-content/uploads/2012/07/polycom-logo-h-cmyk_highres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4933667"/>
                <a:ext cx="1828799" cy="933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1781192" y="5001167"/>
                <a:ext cx="522771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Zero to $1.5B revenue; $4.2B Market Cap</a:t>
                </a:r>
                <a:endPara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0" y="5905018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27493"/>
            <a:ext cx="3378374" cy="4064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0170" y="6372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2546241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1" y="838200"/>
            <a:ext cx="8763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Brilliant and complementary team: vision to execution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Sustainably differentiated solution solving a big and fundamental problem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Optimistic Founder CEO 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ho’s a great fundraiser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Not looking 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ackward or too far 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head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Neurotic focus and effort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Enough self esteem to pivot and re-vector the business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Being willing to walk through walls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Key Attributes of Value Creation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5905018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27493"/>
            <a:ext cx="3378374" cy="406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234" y="6364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3</a:t>
            </a:r>
            <a:endParaRPr lang="en-US" dirty="0" smtClean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431420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487387" y="1287048"/>
            <a:ext cx="8153400" cy="4897791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Helvetica"/>
                <a:ea typeface="Osaka"/>
                <a:cs typeface="Helvetica"/>
              </a:rPr>
              <a:t>Now You Appreciate the Difficulty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Helvetica"/>
                <a:ea typeface="Osaka"/>
                <a:cs typeface="Helvetica"/>
              </a:rPr>
              <a:t>Don</a:t>
            </a:r>
            <a:r>
              <a:rPr lang="ja-JP" altLang="en-US" sz="3200" dirty="0" smtClean="0">
                <a:latin typeface="Helvetica"/>
                <a:ea typeface="Osaka"/>
                <a:cs typeface="Helvetica"/>
              </a:rPr>
              <a:t>’</a:t>
            </a:r>
            <a:r>
              <a:rPr lang="en-US" sz="3200" dirty="0" smtClean="0">
                <a:latin typeface="Helvetica"/>
                <a:ea typeface="Osaka"/>
                <a:cs typeface="Helvetica"/>
              </a:rPr>
              <a:t>t Be Discouraged!; You Need to Develop a Thick Skin</a:t>
            </a:r>
          </a:p>
          <a:p>
            <a:pPr lvl="3">
              <a:lnSpc>
                <a:spcPct val="80000"/>
              </a:lnSpc>
            </a:pPr>
            <a:r>
              <a:rPr lang="en-US" dirty="0" smtClean="0">
                <a:latin typeface="Helvetica"/>
                <a:ea typeface="Osaka"/>
                <a:cs typeface="Helvetica"/>
              </a:rPr>
              <a:t>It</a:t>
            </a:r>
            <a:r>
              <a:rPr lang="ja-JP" altLang="en-US" dirty="0" smtClean="0">
                <a:latin typeface="Helvetica"/>
                <a:ea typeface="Osaka"/>
                <a:cs typeface="Helvetica"/>
              </a:rPr>
              <a:t>’</a:t>
            </a:r>
            <a:r>
              <a:rPr lang="en-US" dirty="0" smtClean="0">
                <a:latin typeface="Helvetica"/>
                <a:ea typeface="Osaka"/>
                <a:cs typeface="Helvetica"/>
              </a:rPr>
              <a:t>s Not Personal</a:t>
            </a:r>
          </a:p>
          <a:p>
            <a:pPr lvl="3">
              <a:lnSpc>
                <a:spcPct val="80000"/>
              </a:lnSpc>
            </a:pPr>
            <a:r>
              <a:rPr lang="en-US" dirty="0" smtClean="0">
                <a:latin typeface="Helvetica"/>
                <a:ea typeface="Osaka"/>
                <a:cs typeface="Helvetica"/>
              </a:rPr>
              <a:t>You Only Had 3½ Weeks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Helvetica"/>
                <a:ea typeface="Osaka"/>
                <a:cs typeface="Helvetica"/>
              </a:rPr>
              <a:t>Critical Feedback Now Avoids Train Wrecks at the End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Helvetica"/>
                <a:ea typeface="Osaka"/>
                <a:cs typeface="Helvetica"/>
              </a:rPr>
              <a:t>We Will Coach You Throughout the Process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Helvetica"/>
                <a:ea typeface="Osaka"/>
                <a:cs typeface="Helvetica"/>
              </a:rPr>
              <a:t>Don’t Be Afraid to Ask for Help!</a:t>
            </a: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Helvetica" pitchFamily="34" charset="0"/>
                <a:ea typeface="Osaka"/>
                <a:cs typeface="Osaka"/>
              </a:rPr>
              <a:t>The Gate I </a:t>
            </a:r>
            <a:r>
              <a:rPr lang="ja-JP" altLang="en-US" dirty="0" smtClean="0">
                <a:latin typeface="Helvetica" pitchFamily="34" charset="0"/>
                <a:ea typeface="Osaka"/>
                <a:cs typeface="Osaka"/>
              </a:rPr>
              <a:t>“</a:t>
            </a:r>
            <a:r>
              <a:rPr lang="en-US" dirty="0" smtClean="0">
                <a:latin typeface="Helvetica" pitchFamily="34" charset="0"/>
                <a:ea typeface="Osaka"/>
                <a:cs typeface="Osaka"/>
              </a:rPr>
              <a:t>Effect</a:t>
            </a:r>
            <a:r>
              <a:rPr lang="ja-JP" altLang="en-US" dirty="0" smtClean="0">
                <a:latin typeface="Helvetica" pitchFamily="34" charset="0"/>
                <a:ea typeface="Osaka"/>
                <a:cs typeface="Osaka"/>
              </a:rPr>
              <a:t>”</a:t>
            </a:r>
            <a:endParaRPr lang="en-US" dirty="0" smtClean="0">
              <a:latin typeface="Helvetica" pitchFamily="34" charset="0"/>
              <a:ea typeface="Osaka"/>
              <a:cs typeface="Osaka"/>
            </a:endParaRPr>
          </a:p>
        </p:txBody>
      </p:sp>
    </p:spTree>
    <p:extLst>
      <p:ext uri="{BB962C8B-B14F-4D97-AF65-F5344CB8AC3E}">
        <p14:creationId xmlns:p14="http://schemas.microsoft.com/office/powerpoint/2010/main" val="1485783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Pattern Recognition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87730" y="2598807"/>
            <a:ext cx="7586663" cy="1298497"/>
            <a:chOff x="887730" y="2598807"/>
            <a:chExt cx="7586663" cy="1298497"/>
          </a:xfrm>
        </p:grpSpPr>
        <p:sp>
          <p:nvSpPr>
            <p:cNvPr id="16" name="TextBox 15"/>
            <p:cNvSpPr txBox="1"/>
            <p:nvPr/>
          </p:nvSpPr>
          <p:spPr>
            <a:xfrm>
              <a:off x="4130993" y="2598807"/>
              <a:ext cx="4343400" cy="1298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Network performance </a:t>
              </a:r>
              <a:r>
                <a:rPr lang="en-US" sz="16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l</a:t>
              </a: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eader</a:t>
              </a:r>
            </a:p>
            <a:p>
              <a:pPr marL="285750" indent="-2857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IPO in 2006 (#1 of the year)</a:t>
              </a:r>
            </a:p>
            <a:p>
              <a:pPr marL="285750" indent="-2857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2013 revenues of $1.04B</a:t>
              </a:r>
            </a:p>
          </p:txBody>
        </p:sp>
        <p:pic>
          <p:nvPicPr>
            <p:cNvPr id="26628" name="Picture 4" descr="https://encrypted-tbn0.gstatic.com/images?q=tbn:ANd9GcQSFLyaQ9IqsajjHfOmJFG0jsgBFfMvKrUNK5ymKqybQ_MPd3dHfQ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730" y="2702823"/>
              <a:ext cx="2105025" cy="100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23900" y="4468750"/>
            <a:ext cx="7658100" cy="1200329"/>
            <a:chOff x="723900" y="4468750"/>
            <a:chExt cx="7658100" cy="1200329"/>
          </a:xfrm>
        </p:grpSpPr>
        <p:pic>
          <p:nvPicPr>
            <p:cNvPr id="1026" name="Picture 2" descr="http://upload.wikimedia.org/wikipedia/en/2/22/The_Climate_Corporation_Logo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" y="4648200"/>
              <a:ext cx="2296438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038600" y="4468750"/>
              <a:ext cx="4343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Agriculture analytics leader</a:t>
              </a:r>
            </a:p>
            <a:p>
              <a:pPr marL="285750" indent="-2857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Leveraging data science to $3T market</a:t>
              </a:r>
            </a:p>
            <a:p>
              <a:pPr marL="285750" indent="-2857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Monsanto acquires Climate for $930M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0" y="5905018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27493"/>
            <a:ext cx="3378374" cy="4064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6234" y="63620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4</a:t>
            </a:r>
            <a:endParaRPr lang="en-US" dirty="0" smtClean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72438" y="838200"/>
            <a:ext cx="7701955" cy="1569659"/>
            <a:chOff x="772438" y="838200"/>
            <a:chExt cx="7701955" cy="1569659"/>
          </a:xfrm>
        </p:grpSpPr>
        <p:pic>
          <p:nvPicPr>
            <p:cNvPr id="24" name="Picture 2" descr="http://www.streakwave.com/aruba/logo/Aruba_Networks_newLogo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38" y="1120768"/>
              <a:ext cx="2247900" cy="713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4130993" y="838200"/>
              <a:ext cx="4343400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Next generation </a:t>
              </a:r>
              <a:r>
                <a:rPr lang="en-US" sz="16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etwork </a:t>
              </a:r>
              <a:r>
                <a:rPr lang="en-US" sz="16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ccess </a:t>
              </a:r>
              <a:r>
                <a:rPr lang="en-US" sz="16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</a:t>
              </a: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olutions for the mobile </a:t>
              </a:r>
              <a:r>
                <a:rPr lang="en-US" sz="16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</a:t>
              </a: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nterprise</a:t>
              </a:r>
            </a:p>
            <a:p>
              <a:pPr marL="285750" indent="-2857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IPO in 2007</a:t>
              </a:r>
            </a:p>
            <a:p>
              <a:pPr marL="285750" indent="-2857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Fiscal 2014 </a:t>
              </a:r>
              <a:r>
                <a:rPr lang="en-US" sz="16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r</a:t>
              </a:r>
              <a:r>
                <a:rPr lang="en-US" sz="1600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evenues of $729M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711140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1" y="838200"/>
            <a:ext cx="8000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First tier venture firms that can provide real venture assistance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“Feeding frenzy” with each round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Meaningful step-ups with outside venture firm setting price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 rata participation by all professional money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No selling shareholders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Venture debt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Early-Stage Funding Biases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5905018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27493"/>
            <a:ext cx="3378374" cy="406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832" y="63647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15507508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1" y="1395948"/>
            <a:ext cx="2362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Aspirational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Realistic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Transparent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Competent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Financial Planning Guidance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http://www.insideredbox.com/wp-content/uploads/2010/07/upward-ch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024" y="1676400"/>
            <a:ext cx="3691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5905018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27493"/>
            <a:ext cx="3378374" cy="406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832" y="6407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6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109389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894" y="768016"/>
            <a:ext cx="86507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Opportunity curve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Revenue chasing expenses or expenses chasing revenue: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Stage dependent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Cash and equity compensation levels – by stage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Dilution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Financial Planning – Key Decisions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5905018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27493"/>
            <a:ext cx="3378374" cy="406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336" y="63274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7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2192171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Financial Planning – Key Decisions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21268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6200" y="685800"/>
            <a:ext cx="4419600" cy="5257800"/>
            <a:chOff x="76200" y="685800"/>
            <a:chExt cx="4419600" cy="5257800"/>
          </a:xfrm>
        </p:grpSpPr>
        <p:sp>
          <p:nvSpPr>
            <p:cNvPr id="2" name="Rectangle 1"/>
            <p:cNvSpPr/>
            <p:nvPr/>
          </p:nvSpPr>
          <p:spPr>
            <a:xfrm>
              <a:off x="76200" y="685800"/>
              <a:ext cx="4419600" cy="52578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6548" y="1066800"/>
              <a:ext cx="410685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4648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2387" y="6974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Assumptions 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7893" y="68160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Outcomes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1066800"/>
            <a:ext cx="343694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Real Market Opportunity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Competitive Analysis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Market Share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Pricing 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Volume Ramp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Monetization Model 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SaaS</a:t>
            </a:r>
            <a:endParaRPr lang="en-US" sz="1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License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Services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Product Ship 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Customer Acquisition &amp;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   Go-to-Market Model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Online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Channel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Direct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Partner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Homologation and Internationalization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6200" y="1219200"/>
            <a:ext cx="1371601" cy="4343400"/>
            <a:chOff x="76200" y="1219200"/>
            <a:chExt cx="1371601" cy="4031873"/>
          </a:xfrm>
        </p:grpSpPr>
        <p:sp>
          <p:nvSpPr>
            <p:cNvPr id="20" name="TextBox 19"/>
            <p:cNvSpPr txBox="1"/>
            <p:nvPr/>
          </p:nvSpPr>
          <p:spPr>
            <a:xfrm>
              <a:off x="76200" y="2293203"/>
              <a:ext cx="1066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ln w="10541" cmpd="sng">
                    <a:solidFill>
                      <a:prstClr val="black"/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pitchFamily="34" charset="0"/>
                  <a:cs typeface="Arial" pitchFamily="34" charset="0"/>
                </a:rPr>
                <a:t>Top- Line</a:t>
              </a:r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685800" y="1219200"/>
              <a:ext cx="762001" cy="4031873"/>
            </a:xfrm>
            <a:prstGeom prst="leftBrace">
              <a:avLst>
                <a:gd name="adj1" fmla="val 57280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>
            <a:off x="4804574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126282" y="3603923"/>
            <a:ext cx="4966694" cy="2749946"/>
            <a:chOff x="3596639" y="5595114"/>
            <a:chExt cx="1958423" cy="889934"/>
          </a:xfrm>
        </p:grpSpPr>
        <p:sp>
          <p:nvSpPr>
            <p:cNvPr id="21" name="TextBox 20"/>
            <p:cNvSpPr txBox="1"/>
            <p:nvPr/>
          </p:nvSpPr>
          <p:spPr>
            <a:xfrm>
              <a:off x="3930039" y="6056758"/>
              <a:ext cx="1327933" cy="4282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0" b="1" spc="50" dirty="0" smtClean="0">
                  <a:ln w="11430"/>
                  <a:gradFill>
                    <a:gsLst>
                      <a:gs pos="25000">
                        <a:srgbClr val="C0504D">
                          <a:satMod val="155000"/>
                        </a:srgbClr>
                      </a:gs>
                      <a:gs pos="100000">
                        <a:srgbClr val="C0504D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90/10</a:t>
              </a:r>
            </a:p>
          </p:txBody>
        </p:sp>
        <p:sp>
          <p:nvSpPr>
            <p:cNvPr id="5" name="Up Arrow 4"/>
            <p:cNvSpPr/>
            <p:nvPr/>
          </p:nvSpPr>
          <p:spPr>
            <a:xfrm rot="19271247">
              <a:off x="3596639" y="5607427"/>
              <a:ext cx="228600" cy="688032"/>
            </a:xfrm>
            <a:prstGeom prst="upArrow">
              <a:avLst>
                <a:gd name="adj1" fmla="val 15789"/>
                <a:gd name="adj2" fmla="val 50000"/>
              </a:avLst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rot="2333805">
              <a:off x="5326462" y="5595114"/>
              <a:ext cx="228600" cy="688032"/>
            </a:xfrm>
            <a:prstGeom prst="upArrow">
              <a:avLst>
                <a:gd name="adj1" fmla="val 15789"/>
                <a:gd name="adj2" fmla="val 50000"/>
              </a:avLst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1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0" y="6201469"/>
            <a:ext cx="91440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404363"/>
            <a:ext cx="3378374" cy="3800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4182" y="64523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8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445729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Financial Planning – Key Decisions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6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2387" y="6974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Assumptions 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7893" y="697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Outcomes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71600" y="1143000"/>
            <a:ext cx="34369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Services Staff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Datacenter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Raw Material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Labor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Mfg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Overhead, incl. Warranty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Manufacturer’s Profit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00" y="1295400"/>
            <a:ext cx="1295401" cy="2667000"/>
            <a:chOff x="76200" y="1295400"/>
            <a:chExt cx="1295401" cy="1841929"/>
          </a:xfrm>
        </p:grpSpPr>
        <p:sp>
          <p:nvSpPr>
            <p:cNvPr id="31" name="Left Brace 30"/>
            <p:cNvSpPr/>
            <p:nvPr/>
          </p:nvSpPr>
          <p:spPr>
            <a:xfrm>
              <a:off x="762000" y="1295400"/>
              <a:ext cx="609601" cy="1841929"/>
            </a:xfrm>
            <a:prstGeom prst="leftBrace">
              <a:avLst>
                <a:gd name="adj1" fmla="val 57280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200" y="1676400"/>
              <a:ext cx="106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ln w="10541" cmpd="sng">
                    <a:solidFill>
                      <a:prstClr val="black"/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pitchFamily="34" charset="0"/>
                  <a:cs typeface="Arial" pitchFamily="34" charset="0"/>
                </a:rPr>
                <a:t>COGS</a:t>
              </a:r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236548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804574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6057417"/>
            <a:ext cx="9144000" cy="270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96287"/>
            <a:ext cx="3378374" cy="4064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1533" y="6400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9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143566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Financial Planning – Key Decisions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6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2387" y="6974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Assumptions 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7893" y="697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Outcomes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71601" y="973753"/>
            <a:ext cx="2971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Sales Compensation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Sales Coverage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Levels 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Inside/Outside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Team Model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Marketing Model 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Demand Gen Methods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Sales/Channel Training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Development Model 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Direct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Off-shore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ODM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R&amp;D Team Strength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G&amp;A Resources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Finance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Sales Ops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Legal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HR</a:t>
            </a: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00" y="1143000"/>
            <a:ext cx="1447801" cy="4572000"/>
            <a:chOff x="76200" y="1143000"/>
            <a:chExt cx="1447801" cy="4572000"/>
          </a:xfrm>
        </p:grpSpPr>
        <p:sp>
          <p:nvSpPr>
            <p:cNvPr id="30" name="TextBox 29"/>
            <p:cNvSpPr txBox="1"/>
            <p:nvPr/>
          </p:nvSpPr>
          <p:spPr>
            <a:xfrm>
              <a:off x="76200" y="2814935"/>
              <a:ext cx="1066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err="1" smtClean="0">
                  <a:ln w="10541" cmpd="sng">
                    <a:solidFill>
                      <a:prstClr val="black"/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pitchFamily="34" charset="0"/>
                  <a:cs typeface="Arial" pitchFamily="34" charset="0"/>
                </a:rPr>
                <a:t>Opex</a:t>
              </a:r>
              <a:endParaRPr lang="en-US" sz="2400" b="1" dirty="0" smtClean="0">
                <a:ln w="10541" cmpd="sng">
                  <a:solidFill>
                    <a:prstClr val="black"/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762000" y="1143000"/>
              <a:ext cx="762001" cy="4572000"/>
            </a:xfrm>
            <a:prstGeom prst="leftBrace">
              <a:avLst>
                <a:gd name="adj1" fmla="val 57280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236548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04574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6057418"/>
            <a:ext cx="9144000" cy="2671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407862"/>
            <a:ext cx="3378374" cy="4064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4182" y="6462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30823037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Financial Planning – Key Decisions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6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2387" y="6974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Assumptions 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7893" y="697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Outcomes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71600" y="1219200"/>
            <a:ext cx="22177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IT Infrastructure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Datacenter 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Facilities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Lab Equipment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Tooling</a:t>
            </a:r>
            <a:endParaRPr lang="en-US" sz="20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00" y="1361181"/>
            <a:ext cx="1446188" cy="2296419"/>
            <a:chOff x="76200" y="1361181"/>
            <a:chExt cx="1446188" cy="2296419"/>
          </a:xfrm>
        </p:grpSpPr>
        <p:sp>
          <p:nvSpPr>
            <p:cNvPr id="30" name="Left Brace 29"/>
            <p:cNvSpPr/>
            <p:nvPr/>
          </p:nvSpPr>
          <p:spPr>
            <a:xfrm>
              <a:off x="914400" y="1361181"/>
              <a:ext cx="607988" cy="2296419"/>
            </a:xfrm>
            <a:prstGeom prst="leftBrace">
              <a:avLst>
                <a:gd name="adj1" fmla="val 57280"/>
                <a:gd name="adj2" fmla="val 50558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200" y="1748135"/>
              <a:ext cx="12241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err="1" smtClean="0">
                  <a:ln w="10541" cmpd="sng">
                    <a:solidFill>
                      <a:prstClr val="black"/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pitchFamily="34" charset="0"/>
                  <a:cs typeface="Arial" pitchFamily="34" charset="0"/>
                </a:rPr>
                <a:t>Capex</a:t>
              </a:r>
              <a:endParaRPr lang="en-US" sz="2400" b="1" dirty="0" smtClean="0">
                <a:ln w="10541" cmpd="sng">
                  <a:solidFill>
                    <a:prstClr val="black"/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236548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04574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6061277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26" y="6439350"/>
            <a:ext cx="3378374" cy="406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6257" y="64764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56810823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Financial Planning – Key Decisions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6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2387" y="6974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Assumptions 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7893" y="697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Outcomes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1219200"/>
            <a:ext cx="2667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Detailed Product 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  Solution Roadmap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Revenue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By Product Line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By Channel 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By Geography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Sales Productivity 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COGS Schedules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Income Statement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52474" y="1361181"/>
            <a:ext cx="1419726" cy="3151228"/>
            <a:chOff x="4752474" y="1361181"/>
            <a:chExt cx="1419726" cy="3151228"/>
          </a:xfrm>
        </p:grpSpPr>
        <p:sp>
          <p:nvSpPr>
            <p:cNvPr id="31" name="Left Brace 30"/>
            <p:cNvSpPr/>
            <p:nvPr/>
          </p:nvSpPr>
          <p:spPr>
            <a:xfrm>
              <a:off x="5640412" y="1361181"/>
              <a:ext cx="531788" cy="3151228"/>
            </a:xfrm>
            <a:prstGeom prst="leftBrace">
              <a:avLst>
                <a:gd name="adj1" fmla="val 57280"/>
                <a:gd name="adj2" fmla="val 50558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2474" y="2133600"/>
              <a:ext cx="1267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ln w="10541" cmpd="sng">
                    <a:solidFill>
                      <a:prstClr val="black"/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pitchFamily="34" charset="0"/>
                  <a:cs typeface="Arial" pitchFamily="34" charset="0"/>
                </a:rPr>
                <a:t>Rev/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ln w="10541" cmpd="sng">
                    <a:solidFill>
                      <a:prstClr val="black"/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pitchFamily="34" charset="0"/>
                  <a:cs typeface="Arial" pitchFamily="34" charset="0"/>
                </a:rPr>
                <a:t>Inc.</a:t>
              </a:r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236548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804574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6057418"/>
            <a:ext cx="9144000" cy="3052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26" y="6432630"/>
            <a:ext cx="3378374" cy="381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4182" y="64442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12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267450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Financial Planning – Key Decisions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6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685800"/>
            <a:ext cx="44196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2387" y="6974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Assumptions 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7893" y="697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Outcomes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0600" y="1295400"/>
            <a:ext cx="4267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Cash </a:t>
            </a:r>
            <a:r>
              <a:rPr lang="en-US" sz="15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Flow, </a:t>
            </a: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incl. Funding Type/Levels and </a:t>
            </a:r>
            <a:r>
              <a:rPr lang="en-US" sz="15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iming</a:t>
            </a:r>
            <a:endParaRPr lang="en-US" sz="15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Capital Expenditure Schedule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Headcount </a:t>
            </a: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Schedule</a:t>
            </a:r>
            <a:endParaRPr lang="en-US" sz="15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Balance </a:t>
            </a:r>
            <a:r>
              <a:rPr lang="en-US" sz="15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Sheet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Base/Upside/Downside Cases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Capitalization </a:t>
            </a:r>
            <a:r>
              <a:rPr lang="en-US" sz="15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Table</a:t>
            </a:r>
            <a:endParaRPr lang="en-US" sz="15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236548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04574" y="1066800"/>
            <a:ext cx="41068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6057418"/>
            <a:ext cx="9144000" cy="2671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444205"/>
            <a:ext cx="3378374" cy="381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8599" y="64558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29714221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87387" y="1398808"/>
            <a:ext cx="8153400" cy="4780209"/>
          </a:xfrm>
        </p:spPr>
        <p:txBody>
          <a:bodyPr>
            <a:noAutofit/>
          </a:bodyPr>
          <a:lstStyle/>
          <a:p>
            <a:pPr marL="320040" indent="-320040" eaLnBrk="1" fontAlgn="auto" hangingPunct="1">
              <a:spcAft>
                <a:spcPts val="0"/>
              </a:spcAft>
              <a:defRPr/>
            </a:pPr>
            <a:r>
              <a:rPr lang="en-US" sz="2400" dirty="0">
                <a:latin typeface="Helvetica"/>
                <a:ea typeface="Osaka" charset="0"/>
                <a:cs typeface="Helvetica"/>
              </a:rPr>
              <a:t>Need to Create and Validate Business Models</a:t>
            </a:r>
          </a:p>
          <a:p>
            <a:pPr marL="351790" indent="-320040">
              <a:defRPr/>
            </a:pPr>
            <a:r>
              <a:rPr lang="en-US" sz="2400" dirty="0">
                <a:latin typeface="Helvetica"/>
                <a:ea typeface="Osaka" charset="0"/>
                <a:cs typeface="Helvetica"/>
              </a:rPr>
              <a:t>Prove t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hat Your </a:t>
            </a:r>
            <a:r>
              <a:rPr lang="en-US" sz="2400" dirty="0">
                <a:latin typeface="Helvetica"/>
                <a:ea typeface="Osaka" charset="0"/>
                <a:cs typeface="Helvetica"/>
              </a:rPr>
              <a:t>Business Is Not Just An Expensive Hobby</a:t>
            </a:r>
          </a:p>
          <a:p>
            <a:pPr marL="351790" indent="-320040">
              <a:defRPr/>
            </a:pPr>
            <a:r>
              <a:rPr lang="en-US" sz="2400" dirty="0" smtClean="0">
                <a:latin typeface="Helvetica"/>
                <a:ea typeface="Osaka" charset="0"/>
                <a:cs typeface="Helvetica"/>
              </a:rPr>
              <a:t>Test </a:t>
            </a:r>
            <a:r>
              <a:rPr lang="en-US" sz="2400" dirty="0">
                <a:latin typeface="Helvetica"/>
                <a:ea typeface="Osaka" charset="0"/>
                <a:cs typeface="Helvetica"/>
              </a:rPr>
              <a:t>Y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our </a:t>
            </a:r>
            <a:r>
              <a:rPr lang="en-US" sz="2400" dirty="0">
                <a:latin typeface="Helvetica"/>
                <a:ea typeface="Osaka" charset="0"/>
                <a:cs typeface="Helvetica"/>
              </a:rPr>
              <a:t>B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usiness Model and How it Scales</a:t>
            </a:r>
            <a:endParaRPr lang="en-US" sz="2400" dirty="0">
              <a:latin typeface="Helvetica"/>
              <a:ea typeface="Osaka" charset="0"/>
              <a:cs typeface="Helvetica"/>
            </a:endParaRPr>
          </a:p>
          <a:p>
            <a:pPr marL="351790" indent="-320040">
              <a:defRPr/>
            </a:pPr>
            <a:r>
              <a:rPr lang="en-US" sz="2400" dirty="0" smtClean="0">
                <a:latin typeface="Helvetica"/>
                <a:ea typeface="Osaka" charset="0"/>
                <a:cs typeface="Helvetica"/>
              </a:rPr>
              <a:t>Understand </a:t>
            </a:r>
            <a:r>
              <a:rPr lang="en-US" sz="2400" dirty="0">
                <a:latin typeface="Helvetica"/>
                <a:ea typeface="Osaka" charset="0"/>
                <a:cs typeface="Helvetica"/>
              </a:rPr>
              <a:t>the D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rivers and Important </a:t>
            </a:r>
            <a:r>
              <a:rPr lang="en-US" sz="2400" dirty="0">
                <a:latin typeface="Helvetica"/>
                <a:ea typeface="Osaka" charset="0"/>
                <a:cs typeface="Helvetica"/>
              </a:rPr>
              <a:t>A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ssumptions for </a:t>
            </a:r>
            <a:r>
              <a:rPr lang="en-US" sz="2400" dirty="0">
                <a:latin typeface="Helvetica"/>
                <a:ea typeface="Osaka" charset="0"/>
                <a:cs typeface="Helvetica"/>
              </a:rPr>
              <a:t>Y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our </a:t>
            </a:r>
            <a:r>
              <a:rPr lang="en-US" sz="2400" dirty="0">
                <a:latin typeface="Helvetica"/>
                <a:ea typeface="Osaka" charset="0"/>
                <a:cs typeface="Helvetica"/>
              </a:rPr>
              <a:t>B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usiness</a:t>
            </a:r>
            <a:endParaRPr lang="en-US" sz="2400" dirty="0">
              <a:latin typeface="Helvetica"/>
              <a:ea typeface="Osaka" charset="0"/>
              <a:cs typeface="Helvetica"/>
            </a:endParaRPr>
          </a:p>
          <a:p>
            <a:pPr marL="351790" indent="-320040">
              <a:defRPr/>
            </a:pPr>
            <a:r>
              <a:rPr lang="en-US" sz="2400" dirty="0">
                <a:latin typeface="Helvetica"/>
                <a:ea typeface="Osaka" charset="0"/>
                <a:cs typeface="Helvetica"/>
              </a:rPr>
              <a:t>Understand the 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Cash </a:t>
            </a:r>
            <a:r>
              <a:rPr lang="en-US" sz="2400" dirty="0">
                <a:latin typeface="Helvetica"/>
                <a:ea typeface="Osaka" charset="0"/>
                <a:cs typeface="Helvetica"/>
              </a:rPr>
              <a:t>R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equirements</a:t>
            </a:r>
            <a:r>
              <a:rPr lang="en-US" sz="2400" dirty="0">
                <a:latin typeface="Helvetica"/>
                <a:ea typeface="Osaka" charset="0"/>
                <a:cs typeface="Helvetica"/>
              </a:rPr>
              <a:t>, Especially As the </a:t>
            </a:r>
            <a:r>
              <a:rPr lang="en-US" sz="2400" dirty="0" smtClean="0">
                <a:latin typeface="Helvetica"/>
                <a:ea typeface="Osaka" charset="0"/>
                <a:cs typeface="Helvetica"/>
              </a:rPr>
              <a:t>Business Scales</a:t>
            </a:r>
            <a:endParaRPr lang="en-US" sz="2400" dirty="0">
              <a:latin typeface="Helvetica"/>
              <a:ea typeface="Osaka" charset="0"/>
              <a:cs typeface="Helvetica"/>
            </a:endParaRPr>
          </a:p>
          <a:p>
            <a:pPr marL="351790" indent="-320040">
              <a:defRPr/>
            </a:pPr>
            <a:r>
              <a:rPr lang="en-US" sz="2400" dirty="0">
                <a:latin typeface="Helvetica"/>
                <a:ea typeface="Osaka" charset="0"/>
                <a:cs typeface="Helvetica"/>
              </a:rPr>
              <a:t>Tells You What the Most Important Assumptions Are</a:t>
            </a:r>
          </a:p>
          <a:p>
            <a:pPr>
              <a:buNone/>
            </a:pP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Why Do A Financial Plan?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1257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1" y="621804"/>
            <a:ext cx="8000999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Strategist – Venture partner or otherwise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Trends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Vision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Drivers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Bona fide operating experience/mix 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Product strategy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Go-to-market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Geographic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Industry-specific 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Ops / financial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Relationship / </a:t>
            </a: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etwork 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Customer 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ontacts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Strategic </a:t>
            </a: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artners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Regulatory / government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Building a Board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5905018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27493"/>
            <a:ext cx="3378374" cy="406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049" y="63967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71913045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373D3-FCA3-46E5-90AC-C40C1FCCB6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1" y="762000"/>
            <a:ext cx="8000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Actual 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ttendance and participation – capacity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Prior board 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xperience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No more than two employee members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Collegiality without cronyism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Diversity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7621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Building a Board- Continued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5905018"/>
            <a:ext cx="9144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327493"/>
            <a:ext cx="3378374" cy="406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599" y="64447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15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7934738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da-DK">
                <a:solidFill>
                  <a:schemeClr val="bg1"/>
                </a:solidFill>
                <a:latin typeface="Trebuchet MS" charset="0"/>
                <a:ea typeface="Segoe UI" charset="0"/>
              </a:rPr>
              <a:t>Announcements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54112"/>
            <a:ext cx="8686800" cy="5703888"/>
          </a:xfrm>
        </p:spPr>
        <p:txBody>
          <a:bodyPr>
            <a:normAutofit/>
          </a:bodyPr>
          <a:lstStyle/>
          <a:p>
            <a:pPr marL="320040" indent="-320040" fontAlgn="auto">
              <a:spcAft>
                <a:spcPts val="0"/>
              </a:spcAft>
              <a:defRPr/>
            </a:pPr>
            <a:r>
              <a:rPr lang="en-US" sz="2800" dirty="0" smtClean="0">
                <a:ea typeface="+mn-ea"/>
              </a:rPr>
              <a:t>Assignment 4 due </a:t>
            </a:r>
            <a:r>
              <a:rPr lang="en-US" sz="2800" dirty="0">
                <a:ea typeface="+mn-ea"/>
              </a:rPr>
              <a:t>Monday 10</a:t>
            </a:r>
            <a:r>
              <a:rPr lang="en-US" sz="2800" dirty="0" smtClean="0">
                <a:ea typeface="+mn-ea"/>
              </a:rPr>
              <a:t>/20 </a:t>
            </a:r>
            <a:r>
              <a:rPr lang="en-US" sz="2800" dirty="0">
                <a:ea typeface="+mn-ea"/>
              </a:rPr>
              <a:t>11:59PM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Unit Economics</a:t>
            </a:r>
            <a:endParaRPr lang="en-US" dirty="0">
              <a:ea typeface="+mn-ea"/>
            </a:endParaRP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Submit </a:t>
            </a:r>
            <a:r>
              <a:rPr lang="en-US" dirty="0" smtClean="0">
                <a:ea typeface="+mn-ea"/>
              </a:rPr>
              <a:t>to msande273@gmail.com </a:t>
            </a:r>
            <a:endParaRPr lang="en-US" dirty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None/>
              <a:defRPr/>
            </a:pPr>
            <a:endParaRPr lang="en-US" sz="2100" dirty="0" smtClean="0">
              <a:ea typeface="+mn-ea"/>
            </a:endParaRPr>
          </a:p>
          <a:p>
            <a:pPr marL="320040" lvl="1" indent="-320040">
              <a:buClr>
                <a:schemeClr val="accent1"/>
              </a:buClr>
              <a:defRPr/>
            </a:pPr>
            <a:r>
              <a:rPr lang="en-US" sz="2100" b="1" dirty="0"/>
              <a:t>Special Session</a:t>
            </a:r>
            <a:r>
              <a:rPr lang="en-US" sz="2100" dirty="0"/>
              <a:t>: </a:t>
            </a:r>
            <a:r>
              <a:rPr lang="en-US" sz="2100" dirty="0" smtClean="0"/>
              <a:t>CFO’s are required to go! Financial </a:t>
            </a:r>
            <a:r>
              <a:rPr lang="en-US" sz="2100" dirty="0"/>
              <a:t>modeling Deep Dive 10/16 </a:t>
            </a:r>
            <a:r>
              <a:rPr lang="en-US" sz="2100" dirty="0" smtClean="0"/>
              <a:t>5:30pm </a:t>
            </a:r>
            <a:r>
              <a:rPr lang="en-US" sz="2100" dirty="0"/>
              <a:t>Nano </a:t>
            </a:r>
            <a:r>
              <a:rPr lang="en-US" sz="2100" dirty="0" smtClean="0"/>
              <a:t>232.</a:t>
            </a:r>
            <a:endParaRPr lang="en-US" sz="2100" dirty="0"/>
          </a:p>
          <a:p>
            <a:pPr marL="320040" indent="-320040" fontAlgn="auto">
              <a:spcAft>
                <a:spcPts val="0"/>
              </a:spcAft>
              <a:defRPr/>
            </a:pPr>
            <a:endParaRPr lang="en-US" sz="2400" dirty="0">
              <a:ea typeface="+mn-ea"/>
            </a:endParaRP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sz="2400" dirty="0" smtClean="0">
                <a:ea typeface="+mn-ea"/>
              </a:rPr>
              <a:t>Upcoming </a:t>
            </a:r>
            <a:r>
              <a:rPr lang="en-US" sz="2400" dirty="0" smtClean="0">
                <a:ea typeface="+mn-ea"/>
              </a:rPr>
              <a:t>classes: </a:t>
            </a:r>
            <a:r>
              <a:rPr lang="en-US" sz="2100" dirty="0" smtClean="0"/>
              <a:t>Rahul Sharma &amp; Mike </a:t>
            </a:r>
            <a:r>
              <a:rPr lang="en-US" sz="2100" dirty="0" err="1" smtClean="0"/>
              <a:t>Preiner</a:t>
            </a:r>
            <a:r>
              <a:rPr lang="en-US" sz="2100" dirty="0" smtClean="0"/>
              <a:t> (product </a:t>
            </a:r>
            <a:r>
              <a:rPr lang="en-US" sz="2100" dirty="0" err="1" smtClean="0"/>
              <a:t>dev</a:t>
            </a:r>
            <a:r>
              <a:rPr lang="en-US" sz="2100" dirty="0" smtClean="0"/>
              <a:t>)</a:t>
            </a:r>
            <a:endParaRPr lang="en-US" sz="18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38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87387" y="1287048"/>
            <a:ext cx="8153400" cy="496834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/>
                <a:cs typeface="Helvetica"/>
              </a:rPr>
              <a:t>All Should Have Reviewed Website Resources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://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www.stanford.edu/class/msande273/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resources.html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/>
                <a:cs typeface="Helvetica"/>
              </a:rPr>
              <a:t>Financial Models: All Should Have Watched: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/>
                <a:cs typeface="Helvetica"/>
              </a:rPr>
              <a:t>Peter Kent’s Financial Primer: Slides with Embedded Video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/>
                <a:cs typeface="Helvetica"/>
              </a:rPr>
              <a:t>Jeff Kuhn’s Income Statement/Balance Sheet Discussion at: </a:t>
            </a:r>
            <a:r>
              <a:rPr lang="en-US" u="sng" dirty="0" smtClean="0">
                <a:latin typeface="Helvetica"/>
                <a:cs typeface="Helvetica"/>
              </a:rPr>
              <a:t>http</a:t>
            </a:r>
            <a:r>
              <a:rPr lang="en-US" u="sng" dirty="0">
                <a:latin typeface="Helvetica"/>
                <a:cs typeface="Helvetica"/>
              </a:rPr>
              <a:t>://www.stanford.edu/class/msande273/video/financial.html</a:t>
            </a:r>
            <a:endParaRPr lang="en-US" dirty="0" smtClean="0">
              <a:latin typeface="Helvetica"/>
              <a:cs typeface="Helvetic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/>
                <a:cs typeface="Helvetica"/>
              </a:rPr>
              <a:t>CFOs Have Download the Peter Kent/Insight Business Tools Model – Questions for Peter?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/>
                <a:cs typeface="Helvetica"/>
              </a:rPr>
              <a:t>Optional but excellent: Randy </a:t>
            </a:r>
            <a:r>
              <a:rPr lang="en-US" dirty="0" err="1" smtClean="0">
                <a:latin typeface="Helvetica"/>
                <a:cs typeface="Helvetica"/>
              </a:rPr>
              <a:t>Komisar’s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i="1" dirty="0" smtClean="0">
                <a:latin typeface="Helvetica"/>
                <a:cs typeface="Helvetica"/>
              </a:rPr>
              <a:t>Getting to Plan B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Reading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3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95885"/>
            <a:ext cx="8229600" cy="824631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ctr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ource Sans Pro Semi (Heading)"/>
                <a:ea typeface="MS PGothic" charset="0"/>
                <a:cs typeface="Source Sans Pro Semi (Heading)"/>
              </a:rPr>
              <a:t>Basic Steps to Building the </a:t>
            </a:r>
            <a:r>
              <a:rPr lang="en-US" sz="3600" dirty="0" smtClean="0">
                <a:latin typeface="Source Sans Pro Semi (Heading)"/>
                <a:ea typeface="MS PGothic" charset="0"/>
                <a:cs typeface="Source Sans Pro Semi (Heading)"/>
              </a:rPr>
              <a:t>Model</a:t>
            </a:r>
            <a:endParaRPr lang="en-US" sz="3600" dirty="0">
              <a:latin typeface="Source Sans Pro Semi (Heading)"/>
              <a:cs typeface="Source Sans Pro Semi (Heading)"/>
            </a:endParaRP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457200" y="2803882"/>
            <a:ext cx="8229600" cy="6158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FF"/>
                </a:solidFill>
                <a:latin typeface="Source Sans Pro"/>
                <a:ea typeface="MS PGothic" charset="0"/>
                <a:cs typeface="Source Sans Pro"/>
              </a:rPr>
              <a:t>We Will Now Go Through Each Step in Detail</a:t>
            </a:r>
            <a:endParaRPr lang="en-US" sz="24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9800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02001180"/>
              </p:ext>
            </p:extLst>
          </p:nvPr>
        </p:nvGraphicFramePr>
        <p:xfrm>
          <a:off x="487363" y="1287463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3 Principle Financial Statements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4204" y="1350359"/>
            <a:ext cx="2415396" cy="5847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Amount of profits, etc. earned during a period</a:t>
            </a:r>
            <a:endParaRPr lang="en-US" sz="1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830" y="4977442"/>
            <a:ext cx="2294626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Source Sans Pro"/>
                <a:cs typeface="Source Sans Pro"/>
              </a:rPr>
              <a:t>Amount of cash generated (burned) during a period</a:t>
            </a:r>
            <a:endParaRPr lang="en-US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0232" y="4331111"/>
            <a:ext cx="2306128" cy="5847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Amount of assets, etc at a POINT IN TIME</a:t>
            </a:r>
            <a:endParaRPr lang="en-US" sz="1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6281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03196871"/>
              </p:ext>
            </p:extLst>
          </p:nvPr>
        </p:nvGraphicFramePr>
        <p:xfrm>
          <a:off x="487363" y="1287463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4864">
              <a:defRPr/>
            </a:pPr>
            <a:r>
              <a:rPr lang="en-US" dirty="0" smtClean="0">
                <a:latin typeface="Helvetica"/>
                <a:cs typeface="Helvetica"/>
              </a:rPr>
              <a:t>Preparation for Financial Statement Development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5243234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sande273_ppt_theme">
  <a:themeElements>
    <a:clrScheme name="Custom 22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900000"/>
      </a:accent1>
      <a:accent2>
        <a:srgbClr val="434342"/>
      </a:accent2>
      <a:accent3>
        <a:srgbClr val="D9D9D9"/>
      </a:accent3>
      <a:accent4>
        <a:srgbClr val="000000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msande273_ppt_theme</Template>
  <TotalTime>20216</TotalTime>
  <Words>2574</Words>
  <Application>Microsoft Macintosh PowerPoint</Application>
  <PresentationFormat>On-screen Show (4:3)</PresentationFormat>
  <Paragraphs>667</Paragraphs>
  <Slides>52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msande273_ppt_theme</vt:lpstr>
      <vt:lpstr>Office Theme</vt:lpstr>
      <vt:lpstr>Microsoft Excel Macro-Enabled Worksheet</vt:lpstr>
      <vt:lpstr>PowerPoint Presentation</vt:lpstr>
      <vt:lpstr>Agenda for Today</vt:lpstr>
      <vt:lpstr>Opportunity Assessment: Gate I</vt:lpstr>
      <vt:lpstr>The Gate I “Effect”</vt:lpstr>
      <vt:lpstr>Why Do A Financial Plan?</vt:lpstr>
      <vt:lpstr>Required Reading and Tools</vt:lpstr>
      <vt:lpstr>PowerPoint Presentation</vt:lpstr>
      <vt:lpstr>3 Principle Financial Statements</vt:lpstr>
      <vt:lpstr>Preparation for Financial Statement Development</vt:lpstr>
      <vt:lpstr>Scalable Business Model</vt:lpstr>
      <vt:lpstr>Let’s Build a Business Model</vt:lpstr>
      <vt:lpstr>Example Business Model</vt:lpstr>
      <vt:lpstr>Unit Economics: Building Blocks of Business Models</vt:lpstr>
      <vt:lpstr>Preparation for Financial Statement Development</vt:lpstr>
      <vt:lpstr>We’ve Got Business Model Figured Out; Now Let’s Agree on the Milestones</vt:lpstr>
      <vt:lpstr>Example: How We Get There: Milestones</vt:lpstr>
      <vt:lpstr>Preparation for Financial Statement Development</vt:lpstr>
      <vt:lpstr>Let’s Do the Revenue Plan – Forecast</vt:lpstr>
      <vt:lpstr>PowerPoint Presentation</vt:lpstr>
      <vt:lpstr>Cost of Goods Sold (COGS)</vt:lpstr>
      <vt:lpstr>We’ve Got Revenue and COGS Figured Out; Now Let’s Build the Whole Company Model</vt:lpstr>
      <vt:lpstr>PowerPoint Presentation</vt:lpstr>
      <vt:lpstr>Operating Costs –  Bottom-up and Top-Down</vt:lpstr>
      <vt:lpstr>Operating Stack - Example (OPEX) </vt:lpstr>
      <vt:lpstr>Preparation for Financial Statement Development</vt:lpstr>
      <vt:lpstr>PowerPoint Presentation</vt:lpstr>
      <vt:lpstr>3 Principle Financial Statements</vt:lpstr>
      <vt:lpstr>Income Statement – Kent Model</vt:lpstr>
      <vt:lpstr>Company Proxies</vt:lpstr>
      <vt:lpstr>Operating Proxies</vt:lpstr>
      <vt:lpstr>Gate II Approach</vt:lpstr>
      <vt:lpstr>Questions for CEO</vt:lpstr>
      <vt:lpstr>Questions for CFO</vt:lpstr>
      <vt:lpstr>Items for CFO</vt:lpstr>
      <vt:lpstr>Take-Aways</vt:lpstr>
      <vt:lpstr>MS&amp;E 273</vt:lpstr>
      <vt:lpstr>Topics</vt:lpstr>
      <vt:lpstr>Value of Tenacity</vt:lpstr>
      <vt:lpstr>Key Attributes of Value Creation</vt:lpstr>
      <vt:lpstr>Pattern Recognition</vt:lpstr>
      <vt:lpstr>Early-Stage Funding Biases</vt:lpstr>
      <vt:lpstr>Financial Planning Guidance</vt:lpstr>
      <vt:lpstr>Financial Planning – Key Decisions</vt:lpstr>
      <vt:lpstr>Financial Planning – Key Decisions</vt:lpstr>
      <vt:lpstr>Financial Planning – Key Decisions</vt:lpstr>
      <vt:lpstr>Financial Planning – Key Decisions</vt:lpstr>
      <vt:lpstr>Financial Planning – Key Decisions</vt:lpstr>
      <vt:lpstr>Financial Planning – Key Decisions</vt:lpstr>
      <vt:lpstr>Financial Planning – Key Decisions</vt:lpstr>
      <vt:lpstr>Building a Board</vt:lpstr>
      <vt:lpstr>Building a Board- Continued</vt:lpstr>
      <vt:lpstr>Announcements</vt:lpstr>
    </vt:vector>
  </TitlesOfParts>
  <Company>Guidant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Method to Prevent Perineal Lacerations</dc:title>
  <dc:creator>koconnor</dc:creator>
  <cp:lastModifiedBy>Michael Heinrich</cp:lastModifiedBy>
  <cp:revision>671</cp:revision>
  <cp:lastPrinted>2013-08-21T19:47:25Z</cp:lastPrinted>
  <dcterms:created xsi:type="dcterms:W3CDTF">2011-09-27T21:45:52Z</dcterms:created>
  <dcterms:modified xsi:type="dcterms:W3CDTF">2014-10-15T02:27:43Z</dcterms:modified>
</cp:coreProperties>
</file>